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4572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9144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13716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18288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22860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27432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32004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36576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</p:spPr>
        <p:txBody>
          <a:bodyPr anchor="b"/>
          <a:lstStyle>
            <a:lvl1pPr defTabSz="1160859">
              <a:lnSpc>
                <a:spcPct val="80000"/>
              </a:lnSpc>
              <a:defRPr b="1" cap="all" spc="-665" sz="13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109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200"/>
              </a:spcBef>
              <a:buSzTx/>
              <a:buNone/>
              <a:defRPr cap="all" spc="-59" sz="2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10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 </a:t>
            </a:r>
          </a:p>
        </p:txBody>
      </p:sp>
      <p:sp>
        <p:nvSpPr>
          <p:cNvPr id="111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b="1" cap="all" spc="-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12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200"/>
              </a:spcBef>
              <a:buSzTx/>
              <a:buNone/>
              <a:defRPr cap="all" spc="-59" sz="2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1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22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3200"/>
              </a:spcBef>
              <a:buSzTx/>
              <a:buNone/>
              <a:defRPr b="1" spc="-53" sz="5400" u="sng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  <a:lvl2pPr marL="0" indent="457200" defTabSz="825500">
              <a:spcBef>
                <a:spcPts val="3200"/>
              </a:spcBef>
              <a:buSzTx/>
              <a:buNone/>
              <a:defRPr b="1" spc="-53" sz="5400" u="sng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2pPr>
            <a:lvl3pPr marL="0" indent="914400" defTabSz="825500">
              <a:spcBef>
                <a:spcPts val="3200"/>
              </a:spcBef>
              <a:buSzTx/>
              <a:buNone/>
              <a:defRPr b="1" spc="-53" sz="5400" u="sng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3pPr>
            <a:lvl4pPr marL="0" indent="1371600" defTabSz="825500">
              <a:spcBef>
                <a:spcPts val="3200"/>
              </a:spcBef>
              <a:buSzTx/>
              <a:buNone/>
              <a:defRPr b="1" spc="-53" sz="5400" u="sng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4pPr>
            <a:lvl5pPr marL="0" indent="1828800" defTabSz="825500">
              <a:spcBef>
                <a:spcPts val="3200"/>
              </a:spcBef>
              <a:buSzTx/>
              <a:buNone/>
              <a:defRPr b="1" spc="-53" sz="5400" u="sng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b="1" cap="all" spc="-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marL="0" indent="0" algn="ctr" defTabSz="1160859">
              <a:spcBef>
                <a:spcPts val="0"/>
              </a:spcBef>
              <a:buSzTx/>
              <a:buNone/>
              <a:defRPr b="1" cap="all" spc="-408" sz="102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  <a:lvl2pPr marL="0" indent="457200" algn="ctr" defTabSz="1160859">
              <a:spcBef>
                <a:spcPts val="0"/>
              </a:spcBef>
              <a:buSzTx/>
              <a:buNone/>
              <a:defRPr b="1" cap="all" spc="-408" sz="102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2pPr>
            <a:lvl3pPr marL="0" indent="914400" algn="ctr" defTabSz="1160859">
              <a:spcBef>
                <a:spcPts val="0"/>
              </a:spcBef>
              <a:buSzTx/>
              <a:buNone/>
              <a:defRPr b="1" cap="all" spc="-408" sz="102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3pPr>
            <a:lvl4pPr marL="0" indent="1371600" algn="ctr" defTabSz="1160859">
              <a:spcBef>
                <a:spcPts val="0"/>
              </a:spcBef>
              <a:buSzTx/>
              <a:buNone/>
              <a:defRPr b="1" cap="all" spc="-408" sz="102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4pPr>
            <a:lvl5pPr marL="0" indent="1828800" algn="ctr" defTabSz="1160859">
              <a:spcBef>
                <a:spcPts val="0"/>
              </a:spcBef>
              <a:buSzTx/>
              <a:buNone/>
              <a:defRPr b="1" cap="all" spc="-408" sz="102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marL="0" indent="0" algn="ctr" defTabSz="825500">
              <a:lnSpc>
                <a:spcPct val="70000"/>
              </a:lnSpc>
              <a:spcBef>
                <a:spcPts val="0"/>
              </a:spcBef>
              <a:buSzTx/>
              <a:buNone/>
              <a:defRPr b="1" cap="all" spc="-448"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  <a:lvl2pPr marL="0" indent="457200" algn="ctr" defTabSz="825500">
              <a:lnSpc>
                <a:spcPct val="70000"/>
              </a:lnSpc>
              <a:spcBef>
                <a:spcPts val="0"/>
              </a:spcBef>
              <a:buSzTx/>
              <a:buNone/>
              <a:defRPr b="1" cap="all" spc="-448"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2pPr>
            <a:lvl3pPr marL="0" indent="914400" algn="ctr" defTabSz="825500">
              <a:lnSpc>
                <a:spcPct val="70000"/>
              </a:lnSpc>
              <a:spcBef>
                <a:spcPts val="0"/>
              </a:spcBef>
              <a:buSzTx/>
              <a:buNone/>
              <a:defRPr b="1" cap="all" spc="-448"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3pPr>
            <a:lvl4pPr marL="0" indent="1371600" algn="ctr" defTabSz="825500">
              <a:lnSpc>
                <a:spcPct val="70000"/>
              </a:lnSpc>
              <a:spcBef>
                <a:spcPts val="0"/>
              </a:spcBef>
              <a:buSzTx/>
              <a:buNone/>
              <a:defRPr b="1" cap="all" spc="-448"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4pPr>
            <a:lvl5pPr marL="0" indent="1828800" algn="ctr" defTabSz="825500">
              <a:lnSpc>
                <a:spcPct val="70000"/>
              </a:lnSpc>
              <a:spcBef>
                <a:spcPts val="0"/>
              </a:spcBef>
              <a:buSzTx/>
              <a:buNone/>
              <a:defRPr b="1" cap="all" spc="-448" sz="22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0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marL="0" indent="0" algn="ctr" defTabSz="490727">
              <a:spcBef>
                <a:spcPts val="2600"/>
              </a:spcBef>
              <a:buSzTx/>
              <a:buNone/>
              <a:defRPr cap="all" spc="-88" sz="294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23558500" y="12979146"/>
            <a:ext cx="355600" cy="404115"/>
          </a:xfrm>
          <a:prstGeom prst="rect">
            <a:avLst/>
          </a:prstGeom>
        </p:spPr>
        <p:txBody>
          <a:bodyPr wrap="square"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0"/>
              </a:spcBef>
              <a:buSzTx/>
              <a:buNone/>
              <a:defRPr cap="all" spc="-84" sz="28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 </a:t>
            </a:r>
          </a:p>
        </p:txBody>
      </p:sp>
      <p:sp>
        <p:nvSpPr>
          <p:cNvPr id="149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spcBef>
                <a:spcPts val="0"/>
              </a:spcBef>
              <a:buSzTx/>
              <a:buNone/>
              <a:defRPr b="1" cap="all" i="1" spc="-532" sz="13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spcBef>
                <a:spcPts val="0"/>
              </a:spcBef>
              <a:buSzTx/>
              <a:buNone/>
              <a:defRPr b="1" cap="all" i="1" spc="-532" sz="13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spcBef>
                <a:spcPts val="0"/>
              </a:spcBef>
              <a:buSzTx/>
              <a:buNone/>
              <a:defRPr b="1" cap="all" i="1" spc="-532" sz="13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spcBef>
                <a:spcPts val="0"/>
              </a:spcBef>
              <a:buSzTx/>
              <a:buNone/>
              <a:defRPr b="1" cap="all" i="1" spc="-532" sz="13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spcBef>
                <a:spcPts val="0"/>
              </a:spcBef>
              <a:buSzTx/>
              <a:buNone/>
              <a:defRPr b="1" cap="all" i="1" spc="-532" sz="13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High-angle view of a pink inflatable raft in a pool"/>
          <p:cNvSpPr/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8" name="Palm trees against a pink and purple sky after sunset"/>
          <p:cNvSpPr/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9" name="A pink inflatable ring floating in a pool"/>
          <p:cNvSpPr/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iami Beach palm trees against a pink sky after sunset with art deco buildings in the background"/>
          <p:cNvSpPr/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Produkt Extralight"/>
                <a:ea typeface="Produkt Extralight"/>
                <a:cs typeface="Produkt Extralight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8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8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-angle view of a building and palm trees under a bright sky"/>
          <p:cNvSpPr/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 anchor="b"/>
          <a:lstStyle>
            <a:lvl1pPr defTabSz="1160859">
              <a:lnSpc>
                <a:spcPct val="80000"/>
              </a:lnSpc>
              <a:defRPr b="1" cap="all" spc="-665" sz="13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31" name="Low-angle view of a palm tree with Dubai’s skyscrapers in the background"/>
          <p:cNvSpPr/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 anchor="b"/>
          <a:lstStyle>
            <a:lvl1pPr defTabSz="1160859">
              <a:lnSpc>
                <a:spcPct val="80000"/>
              </a:lnSpc>
              <a:defRPr b="1" cap="all" spc="-665" sz="133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4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200"/>
              </a:spcBef>
              <a:buSzTx/>
              <a:buNone/>
              <a:defRPr cap="all" spc="-59" sz="2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3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0"/>
              </a:spcBef>
              <a:buSzTx/>
              <a:buNone/>
              <a:defRPr cap="all" spc="-104" sz="3500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b="1" cap="all" spc="-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3559939" y="12981031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5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200"/>
              </a:spcBef>
              <a:buSzTx/>
              <a:buNone/>
              <a:defRPr cap="all" spc="-59" sz="2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marL="0" indent="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64" name="A blue and white director’s chair beside a pool with a floating blue inflatable ring"/>
          <p:cNvSpPr/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200"/>
              </a:spcBef>
              <a:buSzTx/>
              <a:buNone/>
              <a:defRPr cap="all" spc="-59" sz="2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b="1" cap="all" spc="-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8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marL="0" indent="0" defTabSz="566674">
              <a:spcBef>
                <a:spcPts val="0"/>
              </a:spcBef>
              <a:buSzTx/>
              <a:buNone/>
              <a:defRPr cap="all" spc="-101" sz="3395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77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8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200"/>
              </a:spcBef>
              <a:buSzTx/>
              <a:buNone/>
              <a:defRPr cap="all" spc="-59" sz="2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b="1" cap="all" spc="-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2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marL="0" indent="0" defTabSz="566674">
              <a:spcBef>
                <a:spcPts val="0"/>
              </a:spcBef>
              <a:buSzTx/>
              <a:buNone/>
              <a:defRPr cap="all" spc="-101" sz="3395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89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defTabSz="584200">
              <a:spcBef>
                <a:spcPts val="3300"/>
              </a:spcBef>
              <a:buSzTx/>
              <a:buNone/>
              <a:defRPr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marL="0" indent="0" defTabSz="584200">
              <a:spcBef>
                <a:spcPts val="3200"/>
              </a:spcBef>
              <a:buSzTx/>
              <a:buNone/>
              <a:defRPr cap="all" spc="-59" sz="2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1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/>
          <a:lstStyle>
            <a:lvl1pPr defTabSz="584200">
              <a:lnSpc>
                <a:spcPct val="80000"/>
              </a:lnSpc>
              <a:defRPr b="1" cap="all" spc="-4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92" name="Slide Subtitle"/>
          <p:cNvSpPr txBox="1"/>
          <p:nvPr>
            <p:ph type="body" sz="quarter" idx="22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marL="0" indent="0" defTabSz="566674">
              <a:spcBef>
                <a:spcPts val="0"/>
              </a:spcBef>
              <a:buSzTx/>
              <a:buNone/>
              <a:defRPr cap="all" spc="-101" sz="3395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lnSpc>
                <a:spcPct val="80000"/>
              </a:lnSpc>
              <a:defRPr b="1" cap="all" spc="-408" sz="10200">
                <a:solidFill>
                  <a:srgbClr val="000000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</p:spPr>
        <p:txBody>
          <a:bodyPr/>
          <a:lstStyle>
            <a:lvl1pPr algn="ctr" defTabSz="3428914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spcBef>
                <a:spcPts val="0"/>
              </a:spcBef>
              <a:defRPr sz="2000">
                <a:solidFill>
                  <a:srgbClr val="53585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5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1pPr>
      <a:lvl2pPr marL="0" marR="0" indent="45720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5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2pPr>
      <a:lvl3pPr marL="0" marR="0" indent="91440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5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3pPr>
      <a:lvl4pPr marL="0" marR="0" indent="137160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5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4pPr>
      <a:lvl5pPr marL="0" marR="0" indent="182880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5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5pPr>
      <a:lvl6pPr marL="0" marR="0" indent="228600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5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6pPr>
      <a:lvl7pPr marL="0" marR="0" indent="274320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5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7pPr>
      <a:lvl8pPr marL="0" marR="0" indent="320040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5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8pPr>
      <a:lvl9pPr marL="0" marR="0" indent="3657600" algn="l" defTabSz="2438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53585F"/>
          </a:solidFill>
          <a:uFillTx/>
          <a:latin typeface="Produkt Extralight"/>
          <a:ea typeface="Produkt Extralight"/>
          <a:cs typeface="Produkt Extralight"/>
          <a:sym typeface="Produkt Extralight"/>
        </a:defRPr>
      </a:lvl9pPr>
    </p:titleStyle>
    <p:bodyStyle>
      <a:lvl1pPr marL="457200" marR="0" indent="-457200" algn="l" defTabSz="35560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5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5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5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5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5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5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5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5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53585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gi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Bayes…"/>
          <p:cNvSpPr txBox="1"/>
          <p:nvPr>
            <p:ph type="ctrTitle"/>
          </p:nvPr>
        </p:nvSpPr>
        <p:spPr>
          <a:xfrm>
            <a:off x="1298349" y="1722891"/>
            <a:ext cx="6257575" cy="7360784"/>
          </a:xfrm>
          <a:prstGeom prst="rect">
            <a:avLst/>
          </a:prstGeom>
        </p:spPr>
        <p:txBody>
          <a:bodyPr/>
          <a:lstStyle/>
          <a:p>
            <a:pPr defTabSz="870644">
              <a:defRPr spc="-498" sz="9975"/>
            </a:pPr>
            <a:r>
              <a:rPr spc="-656" sz="13125"/>
              <a:t>Bayes</a:t>
            </a:r>
          </a:p>
          <a:p>
            <a:pPr defTabSz="870644">
              <a:defRPr spc="-498" sz="9975"/>
            </a:pPr>
            <a:r>
              <a:rPr spc="-656" sz="13125"/>
              <a:t>Bach</a:t>
            </a:r>
          </a:p>
          <a:p>
            <a:pPr defTabSz="870644">
              <a:defRPr spc="-416" sz="8325"/>
            </a:pPr>
            <a:r>
              <a:t>An RNN</a:t>
            </a:r>
          </a:p>
          <a:p>
            <a:pPr defTabSz="870644">
              <a:defRPr spc="-416" sz="8325"/>
            </a:pPr>
            <a:r>
              <a:t>powered</a:t>
            </a:r>
          </a:p>
          <a:p>
            <a:pPr defTabSz="870644">
              <a:defRPr spc="-416" sz="8325"/>
            </a:pPr>
            <a:r>
              <a:t>affair</a:t>
            </a:r>
          </a:p>
        </p:txBody>
      </p:sp>
      <p:sp>
        <p:nvSpPr>
          <p:cNvPr id="195" name="Brainhack Donostia 2024"/>
          <p:cNvSpPr txBox="1"/>
          <p:nvPr>
            <p:ph type="subTitle" sz="quarter" idx="1"/>
          </p:nvPr>
        </p:nvSpPr>
        <p:spPr>
          <a:xfrm>
            <a:off x="1298349" y="9268776"/>
            <a:ext cx="9269687" cy="1402242"/>
          </a:xfrm>
          <a:prstGeom prst="rect">
            <a:avLst/>
          </a:prstGeom>
        </p:spPr>
        <p:txBody>
          <a:bodyPr/>
          <a:lstStyle>
            <a:lvl1pPr>
              <a:defRPr spc="-135" sz="4500">
                <a:solidFill>
                  <a:srgbClr val="5E5E5E"/>
                </a:solidFill>
              </a:defRPr>
            </a:lvl1pPr>
          </a:lstStyle>
          <a:p>
            <a:pPr/>
            <a:r>
              <a:t>Brainhack Donostia 2024</a:t>
            </a:r>
          </a:p>
        </p:txBody>
      </p:sp>
      <p:pic>
        <p:nvPicPr>
          <p:cNvPr id="196" name="00218-3745510920.png" descr="00218-3745510920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258370" y="495030"/>
            <a:ext cx="12725940" cy="1272594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+"/>
          <p:cNvSpPr txBox="1"/>
          <p:nvPr/>
        </p:nvSpPr>
        <p:spPr>
          <a:xfrm>
            <a:off x="6322603" y="1611003"/>
            <a:ext cx="1758761" cy="4046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500"/>
            </a:lvl1pPr>
          </a:lstStyle>
          <a:p>
            <a:pPr/>
            <a:r>
              <a:t>+</a:t>
            </a:r>
          </a:p>
        </p:txBody>
      </p:sp>
      <p:sp>
        <p:nvSpPr>
          <p:cNvPr id="198" name="github.com/qtabs/BayesPlusBach"/>
          <p:cNvSpPr txBox="1"/>
          <p:nvPr/>
        </p:nvSpPr>
        <p:spPr>
          <a:xfrm>
            <a:off x="1309190" y="10350306"/>
            <a:ext cx="4848786" cy="144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github.com/qtabs/BayesPlusBach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-51212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erception is actually statistical infer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711">
              <a:defRPr spc="-93" sz="9300"/>
            </a:lvl1pPr>
          </a:lstStyle>
          <a:p>
            <a:pPr/>
            <a:r>
              <a:t>Perception is actually statistical inference</a:t>
            </a:r>
          </a:p>
        </p:txBody>
      </p:sp>
      <p:sp>
        <p:nvSpPr>
          <p:cNvPr id="201" name="Head"/>
          <p:cNvSpPr/>
          <p:nvPr/>
        </p:nvSpPr>
        <p:spPr>
          <a:xfrm rot="21566591">
            <a:off x="2287157" y="5246115"/>
            <a:ext cx="4386278" cy="5247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fill="norm" stroke="1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02" name="Water"/>
          <p:cNvSpPr/>
          <p:nvPr/>
        </p:nvSpPr>
        <p:spPr>
          <a:xfrm>
            <a:off x="6852784" y="8664879"/>
            <a:ext cx="1526786" cy="529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3728"/>
                </a:lnTo>
                <a:cubicBezTo>
                  <a:pt x="292" y="3728"/>
                  <a:pt x="665" y="4209"/>
                  <a:pt x="1059" y="4708"/>
                </a:cubicBezTo>
                <a:cubicBezTo>
                  <a:pt x="1551" y="5332"/>
                  <a:pt x="2109" y="6053"/>
                  <a:pt x="2703" y="6053"/>
                </a:cubicBezTo>
                <a:cubicBezTo>
                  <a:pt x="3287" y="6053"/>
                  <a:pt x="3802" y="5365"/>
                  <a:pt x="4256" y="4757"/>
                </a:cubicBezTo>
                <a:cubicBezTo>
                  <a:pt x="4656" y="4226"/>
                  <a:pt x="5034" y="3728"/>
                  <a:pt x="5402" y="3728"/>
                </a:cubicBezTo>
                <a:cubicBezTo>
                  <a:pt x="5769" y="3728"/>
                  <a:pt x="6142" y="4226"/>
                  <a:pt x="6542" y="4757"/>
                </a:cubicBezTo>
                <a:cubicBezTo>
                  <a:pt x="6996" y="5365"/>
                  <a:pt x="7516" y="6053"/>
                  <a:pt x="8105" y="6053"/>
                </a:cubicBezTo>
                <a:cubicBezTo>
                  <a:pt x="8689" y="6053"/>
                  <a:pt x="9186" y="5380"/>
                  <a:pt x="9624" y="4771"/>
                </a:cubicBezTo>
                <a:cubicBezTo>
                  <a:pt x="10019" y="4225"/>
                  <a:pt x="10392" y="3728"/>
                  <a:pt x="10803" y="3728"/>
                </a:cubicBezTo>
                <a:cubicBezTo>
                  <a:pt x="11187" y="3728"/>
                  <a:pt x="11512" y="4178"/>
                  <a:pt x="11885" y="4708"/>
                </a:cubicBezTo>
                <a:cubicBezTo>
                  <a:pt x="12328" y="5332"/>
                  <a:pt x="12837" y="6053"/>
                  <a:pt x="13502" y="6053"/>
                </a:cubicBezTo>
                <a:cubicBezTo>
                  <a:pt x="14172" y="6053"/>
                  <a:pt x="14690" y="5333"/>
                  <a:pt x="15144" y="4693"/>
                </a:cubicBezTo>
                <a:cubicBezTo>
                  <a:pt x="15517" y="4179"/>
                  <a:pt x="15836" y="3728"/>
                  <a:pt x="16198" y="3728"/>
                </a:cubicBezTo>
                <a:cubicBezTo>
                  <a:pt x="16566" y="3728"/>
                  <a:pt x="16902" y="4182"/>
                  <a:pt x="17291" y="4727"/>
                </a:cubicBezTo>
                <a:cubicBezTo>
                  <a:pt x="17746" y="5351"/>
                  <a:pt x="18264" y="6053"/>
                  <a:pt x="18902" y="6053"/>
                </a:cubicBezTo>
                <a:cubicBezTo>
                  <a:pt x="19556" y="6053"/>
                  <a:pt x="20113" y="5319"/>
                  <a:pt x="20605" y="4664"/>
                </a:cubicBezTo>
                <a:cubicBezTo>
                  <a:pt x="20972" y="4181"/>
                  <a:pt x="21319" y="3728"/>
                  <a:pt x="21600" y="3728"/>
                </a:cubicBezTo>
                <a:lnTo>
                  <a:pt x="21600" y="0"/>
                </a:lnTo>
                <a:cubicBezTo>
                  <a:pt x="21038" y="0"/>
                  <a:pt x="20547" y="653"/>
                  <a:pt x="20071" y="1277"/>
                </a:cubicBezTo>
                <a:cubicBezTo>
                  <a:pt x="19655" y="1807"/>
                  <a:pt x="19270" y="2325"/>
                  <a:pt x="18897" y="2325"/>
                </a:cubicBezTo>
                <a:cubicBezTo>
                  <a:pt x="18551" y="2325"/>
                  <a:pt x="18221" y="1870"/>
                  <a:pt x="17842" y="1355"/>
                </a:cubicBezTo>
                <a:cubicBezTo>
                  <a:pt x="17377" y="715"/>
                  <a:pt x="16853" y="0"/>
                  <a:pt x="16198" y="0"/>
                </a:cubicBezTo>
                <a:cubicBezTo>
                  <a:pt x="15544" y="0"/>
                  <a:pt x="15037" y="716"/>
                  <a:pt x="14583" y="1340"/>
                </a:cubicBezTo>
                <a:cubicBezTo>
                  <a:pt x="14205" y="1871"/>
                  <a:pt x="13875" y="2325"/>
                  <a:pt x="13502" y="2325"/>
                </a:cubicBezTo>
                <a:cubicBezTo>
                  <a:pt x="13134" y="2325"/>
                  <a:pt x="12820" y="1870"/>
                  <a:pt x="12452" y="1355"/>
                </a:cubicBezTo>
                <a:cubicBezTo>
                  <a:pt x="11998" y="715"/>
                  <a:pt x="11485" y="0"/>
                  <a:pt x="10803" y="0"/>
                </a:cubicBezTo>
                <a:cubicBezTo>
                  <a:pt x="10106" y="0"/>
                  <a:pt x="9554" y="749"/>
                  <a:pt x="9073" y="1404"/>
                </a:cubicBezTo>
                <a:cubicBezTo>
                  <a:pt x="8711" y="1903"/>
                  <a:pt x="8402" y="2325"/>
                  <a:pt x="8105" y="2325"/>
                </a:cubicBezTo>
                <a:cubicBezTo>
                  <a:pt x="7802" y="2325"/>
                  <a:pt x="7467" y="1889"/>
                  <a:pt x="7083" y="1374"/>
                </a:cubicBezTo>
                <a:cubicBezTo>
                  <a:pt x="6602" y="735"/>
                  <a:pt x="6050" y="0"/>
                  <a:pt x="5402" y="0"/>
                </a:cubicBezTo>
                <a:cubicBezTo>
                  <a:pt x="4747" y="0"/>
                  <a:pt x="4202" y="735"/>
                  <a:pt x="3715" y="1374"/>
                </a:cubicBezTo>
                <a:cubicBezTo>
                  <a:pt x="3348" y="1858"/>
                  <a:pt x="3001" y="2325"/>
                  <a:pt x="2703" y="2325"/>
                </a:cubicBezTo>
                <a:cubicBezTo>
                  <a:pt x="2384" y="2325"/>
                  <a:pt x="1996" y="1827"/>
                  <a:pt x="1585" y="1296"/>
                </a:cubicBezTo>
                <a:cubicBezTo>
                  <a:pt x="1082" y="657"/>
                  <a:pt x="568" y="0"/>
                  <a:pt x="0" y="0"/>
                </a:cubicBezTo>
                <a:close/>
                <a:moveTo>
                  <a:pt x="0" y="7769"/>
                </a:moveTo>
                <a:lnTo>
                  <a:pt x="0" y="11492"/>
                </a:lnTo>
                <a:cubicBezTo>
                  <a:pt x="292" y="11492"/>
                  <a:pt x="665" y="11977"/>
                  <a:pt x="1059" y="12477"/>
                </a:cubicBezTo>
                <a:cubicBezTo>
                  <a:pt x="1551" y="13100"/>
                  <a:pt x="2109" y="13817"/>
                  <a:pt x="2703" y="13817"/>
                </a:cubicBezTo>
                <a:cubicBezTo>
                  <a:pt x="3287" y="13817"/>
                  <a:pt x="3802" y="13133"/>
                  <a:pt x="4256" y="12525"/>
                </a:cubicBezTo>
                <a:cubicBezTo>
                  <a:pt x="4656" y="11995"/>
                  <a:pt x="5034" y="11492"/>
                  <a:pt x="5402" y="11492"/>
                </a:cubicBezTo>
                <a:cubicBezTo>
                  <a:pt x="5769" y="11492"/>
                  <a:pt x="6142" y="11995"/>
                  <a:pt x="6542" y="12525"/>
                </a:cubicBezTo>
                <a:cubicBezTo>
                  <a:pt x="6996" y="13133"/>
                  <a:pt x="7516" y="13817"/>
                  <a:pt x="8105" y="13817"/>
                </a:cubicBezTo>
                <a:cubicBezTo>
                  <a:pt x="8689" y="13817"/>
                  <a:pt x="9186" y="13148"/>
                  <a:pt x="9624" y="12540"/>
                </a:cubicBezTo>
                <a:cubicBezTo>
                  <a:pt x="10019" y="11994"/>
                  <a:pt x="10392" y="11492"/>
                  <a:pt x="10803" y="11492"/>
                </a:cubicBezTo>
                <a:cubicBezTo>
                  <a:pt x="11187" y="11492"/>
                  <a:pt x="11512" y="11946"/>
                  <a:pt x="11885" y="12477"/>
                </a:cubicBezTo>
                <a:cubicBezTo>
                  <a:pt x="12328" y="13100"/>
                  <a:pt x="12837" y="13817"/>
                  <a:pt x="13502" y="13817"/>
                </a:cubicBezTo>
                <a:cubicBezTo>
                  <a:pt x="14172" y="13817"/>
                  <a:pt x="14690" y="13101"/>
                  <a:pt x="15144" y="12462"/>
                </a:cubicBezTo>
                <a:cubicBezTo>
                  <a:pt x="15517" y="11947"/>
                  <a:pt x="15836" y="11492"/>
                  <a:pt x="16198" y="11492"/>
                </a:cubicBezTo>
                <a:cubicBezTo>
                  <a:pt x="16566" y="11492"/>
                  <a:pt x="16902" y="11945"/>
                  <a:pt x="17291" y="12491"/>
                </a:cubicBezTo>
                <a:cubicBezTo>
                  <a:pt x="17746" y="13115"/>
                  <a:pt x="18264" y="13817"/>
                  <a:pt x="18902" y="13817"/>
                </a:cubicBezTo>
                <a:cubicBezTo>
                  <a:pt x="19556" y="13817"/>
                  <a:pt x="20113" y="13083"/>
                  <a:pt x="20605" y="12428"/>
                </a:cubicBezTo>
                <a:cubicBezTo>
                  <a:pt x="20972" y="11944"/>
                  <a:pt x="21319" y="11492"/>
                  <a:pt x="21600" y="11492"/>
                </a:cubicBezTo>
                <a:lnTo>
                  <a:pt x="21600" y="7769"/>
                </a:lnTo>
                <a:cubicBezTo>
                  <a:pt x="21038" y="7769"/>
                  <a:pt x="20547" y="8422"/>
                  <a:pt x="20071" y="9045"/>
                </a:cubicBezTo>
                <a:cubicBezTo>
                  <a:pt x="19655" y="9591"/>
                  <a:pt x="19270" y="10088"/>
                  <a:pt x="18897" y="10088"/>
                </a:cubicBezTo>
                <a:cubicBezTo>
                  <a:pt x="18551" y="10088"/>
                  <a:pt x="18221" y="9638"/>
                  <a:pt x="17842" y="9123"/>
                </a:cubicBezTo>
                <a:cubicBezTo>
                  <a:pt x="17377" y="8484"/>
                  <a:pt x="16853" y="7769"/>
                  <a:pt x="16198" y="7769"/>
                </a:cubicBezTo>
                <a:cubicBezTo>
                  <a:pt x="15544" y="7769"/>
                  <a:pt x="15037" y="8485"/>
                  <a:pt x="14583" y="9109"/>
                </a:cubicBezTo>
                <a:cubicBezTo>
                  <a:pt x="14205" y="9639"/>
                  <a:pt x="13875" y="10088"/>
                  <a:pt x="13502" y="10088"/>
                </a:cubicBezTo>
                <a:cubicBezTo>
                  <a:pt x="13134" y="10088"/>
                  <a:pt x="12820" y="9638"/>
                  <a:pt x="12452" y="9123"/>
                </a:cubicBezTo>
                <a:cubicBezTo>
                  <a:pt x="11998" y="8484"/>
                  <a:pt x="11485" y="7769"/>
                  <a:pt x="10803" y="7769"/>
                </a:cubicBezTo>
                <a:cubicBezTo>
                  <a:pt x="10106" y="7769"/>
                  <a:pt x="9554" y="8517"/>
                  <a:pt x="9073" y="9172"/>
                </a:cubicBezTo>
                <a:cubicBezTo>
                  <a:pt x="8711" y="9671"/>
                  <a:pt x="8402" y="10088"/>
                  <a:pt x="8105" y="10088"/>
                </a:cubicBezTo>
                <a:cubicBezTo>
                  <a:pt x="7802" y="10088"/>
                  <a:pt x="7467" y="9653"/>
                  <a:pt x="7083" y="9138"/>
                </a:cubicBezTo>
                <a:cubicBezTo>
                  <a:pt x="6602" y="8499"/>
                  <a:pt x="6050" y="7769"/>
                  <a:pt x="5402" y="7769"/>
                </a:cubicBezTo>
                <a:cubicBezTo>
                  <a:pt x="4747" y="7769"/>
                  <a:pt x="4202" y="8499"/>
                  <a:pt x="3715" y="9138"/>
                </a:cubicBezTo>
                <a:cubicBezTo>
                  <a:pt x="3348" y="9622"/>
                  <a:pt x="3001" y="10088"/>
                  <a:pt x="2703" y="10088"/>
                </a:cubicBezTo>
                <a:cubicBezTo>
                  <a:pt x="2384" y="10088"/>
                  <a:pt x="1996" y="9590"/>
                  <a:pt x="1585" y="9060"/>
                </a:cubicBezTo>
                <a:cubicBezTo>
                  <a:pt x="1082" y="8421"/>
                  <a:pt x="568" y="7769"/>
                  <a:pt x="0" y="7769"/>
                </a:cubicBezTo>
                <a:close/>
                <a:moveTo>
                  <a:pt x="0" y="15547"/>
                </a:moveTo>
                <a:lnTo>
                  <a:pt x="0" y="19275"/>
                </a:lnTo>
                <a:cubicBezTo>
                  <a:pt x="292" y="19275"/>
                  <a:pt x="665" y="19761"/>
                  <a:pt x="1059" y="20260"/>
                </a:cubicBezTo>
                <a:cubicBezTo>
                  <a:pt x="1551" y="20884"/>
                  <a:pt x="2109" y="21600"/>
                  <a:pt x="2703" y="21600"/>
                </a:cubicBezTo>
                <a:cubicBezTo>
                  <a:pt x="3287" y="21600"/>
                  <a:pt x="3802" y="20912"/>
                  <a:pt x="4256" y="20304"/>
                </a:cubicBezTo>
                <a:cubicBezTo>
                  <a:pt x="4656" y="19773"/>
                  <a:pt x="5034" y="19275"/>
                  <a:pt x="5402" y="19275"/>
                </a:cubicBezTo>
                <a:cubicBezTo>
                  <a:pt x="5769" y="19275"/>
                  <a:pt x="6142" y="19773"/>
                  <a:pt x="6542" y="20304"/>
                </a:cubicBezTo>
                <a:cubicBezTo>
                  <a:pt x="6996" y="20912"/>
                  <a:pt x="7516" y="21600"/>
                  <a:pt x="8105" y="21600"/>
                </a:cubicBezTo>
                <a:cubicBezTo>
                  <a:pt x="8689" y="21600"/>
                  <a:pt x="9186" y="20931"/>
                  <a:pt x="9624" y="20323"/>
                </a:cubicBezTo>
                <a:cubicBezTo>
                  <a:pt x="10019" y="19777"/>
                  <a:pt x="10392" y="19275"/>
                  <a:pt x="10803" y="19275"/>
                </a:cubicBezTo>
                <a:cubicBezTo>
                  <a:pt x="11187" y="19275"/>
                  <a:pt x="11512" y="19729"/>
                  <a:pt x="11885" y="20260"/>
                </a:cubicBezTo>
                <a:cubicBezTo>
                  <a:pt x="12328" y="20884"/>
                  <a:pt x="12837" y="21600"/>
                  <a:pt x="13502" y="21600"/>
                </a:cubicBezTo>
                <a:cubicBezTo>
                  <a:pt x="14172" y="21600"/>
                  <a:pt x="14690" y="20885"/>
                  <a:pt x="15144" y="20245"/>
                </a:cubicBezTo>
                <a:cubicBezTo>
                  <a:pt x="15517" y="19730"/>
                  <a:pt x="15836" y="19275"/>
                  <a:pt x="16198" y="19275"/>
                </a:cubicBezTo>
                <a:cubicBezTo>
                  <a:pt x="16566" y="19275"/>
                  <a:pt x="16902" y="19729"/>
                  <a:pt x="17291" y="20274"/>
                </a:cubicBezTo>
                <a:cubicBezTo>
                  <a:pt x="17746" y="20898"/>
                  <a:pt x="18264" y="21600"/>
                  <a:pt x="18902" y="21600"/>
                </a:cubicBezTo>
                <a:cubicBezTo>
                  <a:pt x="19556" y="21600"/>
                  <a:pt x="20113" y="20866"/>
                  <a:pt x="20605" y="20211"/>
                </a:cubicBezTo>
                <a:cubicBezTo>
                  <a:pt x="20972" y="19728"/>
                  <a:pt x="21319" y="19275"/>
                  <a:pt x="21600" y="19275"/>
                </a:cubicBezTo>
                <a:lnTo>
                  <a:pt x="21600" y="15547"/>
                </a:lnTo>
                <a:cubicBezTo>
                  <a:pt x="21038" y="15547"/>
                  <a:pt x="20547" y="16205"/>
                  <a:pt x="20071" y="16829"/>
                </a:cubicBezTo>
                <a:cubicBezTo>
                  <a:pt x="19655" y="17359"/>
                  <a:pt x="19270" y="17872"/>
                  <a:pt x="18897" y="17872"/>
                </a:cubicBezTo>
                <a:cubicBezTo>
                  <a:pt x="18551" y="17872"/>
                  <a:pt x="18221" y="17421"/>
                  <a:pt x="17842" y="16907"/>
                </a:cubicBezTo>
                <a:cubicBezTo>
                  <a:pt x="17377" y="16267"/>
                  <a:pt x="16853" y="15547"/>
                  <a:pt x="16198" y="15547"/>
                </a:cubicBezTo>
                <a:cubicBezTo>
                  <a:pt x="15544" y="15547"/>
                  <a:pt x="15037" y="16268"/>
                  <a:pt x="14583" y="16892"/>
                </a:cubicBezTo>
                <a:cubicBezTo>
                  <a:pt x="14205" y="17422"/>
                  <a:pt x="13875" y="17872"/>
                  <a:pt x="13502" y="17872"/>
                </a:cubicBezTo>
                <a:cubicBezTo>
                  <a:pt x="13134" y="17872"/>
                  <a:pt x="12820" y="17421"/>
                  <a:pt x="12452" y="16907"/>
                </a:cubicBezTo>
                <a:cubicBezTo>
                  <a:pt x="11998" y="16267"/>
                  <a:pt x="11485" y="15547"/>
                  <a:pt x="10803" y="15547"/>
                </a:cubicBezTo>
                <a:cubicBezTo>
                  <a:pt x="10106" y="15547"/>
                  <a:pt x="9554" y="16296"/>
                  <a:pt x="9073" y="16951"/>
                </a:cubicBezTo>
                <a:cubicBezTo>
                  <a:pt x="8711" y="17450"/>
                  <a:pt x="8402" y="17872"/>
                  <a:pt x="8105" y="17872"/>
                </a:cubicBezTo>
                <a:cubicBezTo>
                  <a:pt x="7802" y="17872"/>
                  <a:pt x="7467" y="17436"/>
                  <a:pt x="7083" y="16921"/>
                </a:cubicBezTo>
                <a:cubicBezTo>
                  <a:pt x="6602" y="16282"/>
                  <a:pt x="6050" y="15547"/>
                  <a:pt x="5402" y="15547"/>
                </a:cubicBezTo>
                <a:cubicBezTo>
                  <a:pt x="4747" y="15547"/>
                  <a:pt x="4202" y="16282"/>
                  <a:pt x="3715" y="16921"/>
                </a:cubicBezTo>
                <a:cubicBezTo>
                  <a:pt x="3348" y="17405"/>
                  <a:pt x="3001" y="17872"/>
                  <a:pt x="2703" y="17872"/>
                </a:cubicBezTo>
                <a:cubicBezTo>
                  <a:pt x="2384" y="17872"/>
                  <a:pt x="1996" y="17374"/>
                  <a:pt x="1585" y="16843"/>
                </a:cubicBezTo>
                <a:cubicBezTo>
                  <a:pt x="1082" y="16204"/>
                  <a:pt x="568" y="15547"/>
                  <a:pt x="0" y="15547"/>
                </a:cubicBezTo>
                <a:close/>
              </a:path>
            </a:pathLst>
          </a:custGeom>
          <a:solidFill>
            <a:schemeClr val="accent1">
              <a:hueOff val="256401"/>
              <a:lumOff val="-1079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03" name="latent variable"/>
          <p:cNvSpPr txBox="1"/>
          <p:nvPr/>
        </p:nvSpPr>
        <p:spPr>
          <a:xfrm>
            <a:off x="1216261" y="2612684"/>
            <a:ext cx="2740026" cy="919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spcBef>
                <a:spcPts val="4700"/>
              </a:spcBef>
              <a:defRPr>
                <a:latin typeface="Noteworthy Light"/>
                <a:ea typeface="Noteworthy Light"/>
                <a:cs typeface="Noteworthy Light"/>
                <a:sym typeface="Noteworthy Light"/>
              </a:defRPr>
            </a:lvl1pPr>
          </a:lstStyle>
          <a:p>
            <a:pPr/>
            <a:r>
              <a:t>latent variable</a:t>
            </a:r>
          </a:p>
        </p:txBody>
      </p:sp>
      <p:sp>
        <p:nvSpPr>
          <p:cNvPr id="204" name="observation"/>
          <p:cNvSpPr txBox="1"/>
          <p:nvPr/>
        </p:nvSpPr>
        <p:spPr>
          <a:xfrm>
            <a:off x="5660520" y="2612684"/>
            <a:ext cx="2284096" cy="919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spcBef>
                <a:spcPts val="4700"/>
              </a:spcBef>
              <a:defRPr>
                <a:latin typeface="Noteworthy Light"/>
                <a:ea typeface="Noteworthy Light"/>
                <a:cs typeface="Noteworthy Light"/>
                <a:sym typeface="Noteworthy Light"/>
              </a:defRPr>
            </a:lvl1pPr>
          </a:lstStyle>
          <a:p>
            <a:pPr/>
            <a:r>
              <a:t>observation</a:t>
            </a:r>
          </a:p>
        </p:txBody>
      </p:sp>
      <p:pic>
        <p:nvPicPr>
          <p:cNvPr id="226" name="Connection Line" descr="Connection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0405" y="3494065"/>
            <a:ext cx="598917" cy="2963738"/>
          </a:xfrm>
          <a:prstGeom prst="rect">
            <a:avLst/>
          </a:prstGeom>
        </p:spPr>
      </p:pic>
      <p:pic>
        <p:nvPicPr>
          <p:cNvPr id="228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9795" y="3494057"/>
            <a:ext cx="984300" cy="4743204"/>
          </a:xfrm>
          <a:prstGeom prst="rect">
            <a:avLst/>
          </a:prstGeom>
        </p:spPr>
      </p:pic>
      <p:sp>
        <p:nvSpPr>
          <p:cNvPr id="207" name="Coffee"/>
          <p:cNvSpPr/>
          <p:nvPr/>
        </p:nvSpPr>
        <p:spPr>
          <a:xfrm>
            <a:off x="3214573" y="6037034"/>
            <a:ext cx="1481382" cy="935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600" fill="norm" stroke="1" extrusionOk="0">
                <a:moveTo>
                  <a:pt x="3632" y="0"/>
                </a:moveTo>
                <a:cubicBezTo>
                  <a:pt x="3310" y="0"/>
                  <a:pt x="3052" y="422"/>
                  <a:pt x="3063" y="933"/>
                </a:cubicBezTo>
                <a:cubicBezTo>
                  <a:pt x="3133" y="4055"/>
                  <a:pt x="3513" y="14136"/>
                  <a:pt x="5539" y="17628"/>
                </a:cubicBezTo>
                <a:lnTo>
                  <a:pt x="193" y="17628"/>
                </a:lnTo>
                <a:cubicBezTo>
                  <a:pt x="25" y="17628"/>
                  <a:pt x="-45" y="17817"/>
                  <a:pt x="30" y="18055"/>
                </a:cubicBezTo>
                <a:cubicBezTo>
                  <a:pt x="392" y="19213"/>
                  <a:pt x="2458" y="21600"/>
                  <a:pt x="4710" y="21600"/>
                </a:cubicBezTo>
                <a:cubicBezTo>
                  <a:pt x="6340" y="21600"/>
                  <a:pt x="15171" y="21600"/>
                  <a:pt x="16800" y="21600"/>
                </a:cubicBezTo>
                <a:cubicBezTo>
                  <a:pt x="19052" y="21600"/>
                  <a:pt x="21118" y="19213"/>
                  <a:pt x="21480" y="18055"/>
                </a:cubicBezTo>
                <a:cubicBezTo>
                  <a:pt x="21555" y="17817"/>
                  <a:pt x="21485" y="17628"/>
                  <a:pt x="21317" y="17628"/>
                </a:cubicBezTo>
                <a:lnTo>
                  <a:pt x="15393" y="17628"/>
                </a:lnTo>
                <a:cubicBezTo>
                  <a:pt x="15657" y="17172"/>
                  <a:pt x="15893" y="16606"/>
                  <a:pt x="16104" y="15957"/>
                </a:cubicBezTo>
                <a:cubicBezTo>
                  <a:pt x="16236" y="15552"/>
                  <a:pt x="16495" y="15291"/>
                  <a:pt x="16782" y="15291"/>
                </a:cubicBezTo>
                <a:lnTo>
                  <a:pt x="17640" y="15291"/>
                </a:lnTo>
                <a:cubicBezTo>
                  <a:pt x="20190" y="15291"/>
                  <a:pt x="21524" y="11448"/>
                  <a:pt x="21524" y="7654"/>
                </a:cubicBezTo>
                <a:cubicBezTo>
                  <a:pt x="21524" y="4558"/>
                  <a:pt x="20609" y="2922"/>
                  <a:pt x="18877" y="2922"/>
                </a:cubicBezTo>
                <a:lnTo>
                  <a:pt x="18225" y="2922"/>
                </a:lnTo>
                <a:cubicBezTo>
                  <a:pt x="17999" y="2922"/>
                  <a:pt x="17819" y="2620"/>
                  <a:pt x="17831" y="2262"/>
                </a:cubicBezTo>
                <a:cubicBezTo>
                  <a:pt x="17850" y="1741"/>
                  <a:pt x="17860" y="1291"/>
                  <a:pt x="17868" y="933"/>
                </a:cubicBezTo>
                <a:cubicBezTo>
                  <a:pt x="17880" y="422"/>
                  <a:pt x="17623" y="0"/>
                  <a:pt x="17302" y="0"/>
                </a:cubicBezTo>
                <a:lnTo>
                  <a:pt x="3632" y="0"/>
                </a:lnTo>
                <a:close/>
                <a:moveTo>
                  <a:pt x="18465" y="4660"/>
                </a:moveTo>
                <a:lnTo>
                  <a:pt x="18877" y="4660"/>
                </a:lnTo>
                <a:cubicBezTo>
                  <a:pt x="19810" y="4660"/>
                  <a:pt x="20431" y="5169"/>
                  <a:pt x="20431" y="7654"/>
                </a:cubicBezTo>
                <a:cubicBezTo>
                  <a:pt x="20431" y="10024"/>
                  <a:pt x="19688" y="13553"/>
                  <a:pt x="17640" y="13553"/>
                </a:cubicBezTo>
                <a:lnTo>
                  <a:pt x="17403" y="13553"/>
                </a:lnTo>
                <a:cubicBezTo>
                  <a:pt x="17062" y="13553"/>
                  <a:pt x="16817" y="13039"/>
                  <a:pt x="16906" y="12516"/>
                </a:cubicBezTo>
                <a:cubicBezTo>
                  <a:pt x="17276" y="10356"/>
                  <a:pt x="17506" y="7951"/>
                  <a:pt x="17650" y="5830"/>
                </a:cubicBezTo>
                <a:cubicBezTo>
                  <a:pt x="17695" y="5166"/>
                  <a:pt x="18045" y="4660"/>
                  <a:pt x="18465" y="4660"/>
                </a:cubicBezTo>
                <a:close/>
              </a:path>
            </a:pathLst>
          </a:custGeom>
          <a:solidFill>
            <a:schemeClr val="accent5">
              <a:hueOff val="-454429"/>
              <a:lumOff val="-3680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chemeClr val="accent5">
                    <a:hueOff val="129701"/>
                    <a:lumOff val="-22825"/>
                  </a:schemeClr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08" name="Head"/>
          <p:cNvSpPr/>
          <p:nvPr/>
        </p:nvSpPr>
        <p:spPr>
          <a:xfrm flipH="1" rot="21586635">
            <a:off x="8946253" y="6384899"/>
            <a:ext cx="4534298" cy="5409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fill="norm" stroke="1" extrusionOk="0">
                <a:moveTo>
                  <a:pt x="9154" y="0"/>
                </a:moveTo>
                <a:cubicBezTo>
                  <a:pt x="3064" y="0"/>
                  <a:pt x="0" y="3297"/>
                  <a:pt x="0" y="7252"/>
                </a:cubicBezTo>
                <a:cubicBezTo>
                  <a:pt x="0" y="11207"/>
                  <a:pt x="2755" y="14261"/>
                  <a:pt x="3263" y="17024"/>
                </a:cubicBezTo>
                <a:cubicBezTo>
                  <a:pt x="3772" y="19786"/>
                  <a:pt x="1428" y="21600"/>
                  <a:pt x="1428" y="21600"/>
                </a:cubicBezTo>
                <a:lnTo>
                  <a:pt x="13269" y="21600"/>
                </a:lnTo>
                <a:cubicBezTo>
                  <a:pt x="14015" y="18211"/>
                  <a:pt x="15444" y="18832"/>
                  <a:pt x="16687" y="18799"/>
                </a:cubicBezTo>
                <a:cubicBezTo>
                  <a:pt x="17929" y="18767"/>
                  <a:pt x="19467" y="18460"/>
                  <a:pt x="19210" y="17068"/>
                </a:cubicBezTo>
                <a:cubicBezTo>
                  <a:pt x="19036" y="16134"/>
                  <a:pt x="19250" y="15837"/>
                  <a:pt x="19675" y="15341"/>
                </a:cubicBezTo>
                <a:cubicBezTo>
                  <a:pt x="20100" y="14844"/>
                  <a:pt x="19256" y="14402"/>
                  <a:pt x="19256" y="14402"/>
                </a:cubicBezTo>
                <a:lnTo>
                  <a:pt x="19745" y="14169"/>
                </a:lnTo>
                <a:cubicBezTo>
                  <a:pt x="19977" y="14061"/>
                  <a:pt x="20093" y="13835"/>
                  <a:pt x="20035" y="13619"/>
                </a:cubicBezTo>
                <a:cubicBezTo>
                  <a:pt x="20009" y="13533"/>
                  <a:pt x="19982" y="13430"/>
                  <a:pt x="19950" y="13301"/>
                </a:cubicBezTo>
                <a:cubicBezTo>
                  <a:pt x="19847" y="12874"/>
                  <a:pt x="20073" y="12503"/>
                  <a:pt x="20497" y="12373"/>
                </a:cubicBezTo>
                <a:cubicBezTo>
                  <a:pt x="20877" y="12260"/>
                  <a:pt x="21149" y="12098"/>
                  <a:pt x="21342" y="11942"/>
                </a:cubicBezTo>
                <a:cubicBezTo>
                  <a:pt x="21600" y="11737"/>
                  <a:pt x="21600" y="11374"/>
                  <a:pt x="21407" y="11120"/>
                </a:cubicBezTo>
                <a:cubicBezTo>
                  <a:pt x="20705" y="10192"/>
                  <a:pt x="19983" y="9173"/>
                  <a:pt x="19487" y="8520"/>
                </a:cubicBezTo>
                <a:cubicBezTo>
                  <a:pt x="18754" y="7554"/>
                  <a:pt x="19939" y="7036"/>
                  <a:pt x="19572" y="5994"/>
                </a:cubicBezTo>
                <a:cubicBezTo>
                  <a:pt x="18658" y="2406"/>
                  <a:pt x="15959" y="0"/>
                  <a:pt x="9154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FFFFF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09" name="Brain"/>
          <p:cNvSpPr/>
          <p:nvPr/>
        </p:nvSpPr>
        <p:spPr>
          <a:xfrm flipH="1">
            <a:off x="10008437" y="6802682"/>
            <a:ext cx="2932432" cy="2249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65" h="21427" fill="norm" stroke="1" extrusionOk="0">
                <a:moveTo>
                  <a:pt x="7654" y="1"/>
                </a:moveTo>
                <a:cubicBezTo>
                  <a:pt x="6294" y="20"/>
                  <a:pt x="4753" y="903"/>
                  <a:pt x="4110" y="2532"/>
                </a:cubicBezTo>
                <a:cubicBezTo>
                  <a:pt x="4110" y="2532"/>
                  <a:pt x="4104" y="2532"/>
                  <a:pt x="4104" y="2532"/>
                </a:cubicBezTo>
                <a:cubicBezTo>
                  <a:pt x="3722" y="3624"/>
                  <a:pt x="3929" y="4445"/>
                  <a:pt x="3945" y="4495"/>
                </a:cubicBezTo>
                <a:cubicBezTo>
                  <a:pt x="3976" y="4602"/>
                  <a:pt x="3935" y="4724"/>
                  <a:pt x="3855" y="4767"/>
                </a:cubicBezTo>
                <a:cubicBezTo>
                  <a:pt x="3839" y="4774"/>
                  <a:pt x="3828" y="4781"/>
                  <a:pt x="3812" y="4781"/>
                </a:cubicBezTo>
                <a:cubicBezTo>
                  <a:pt x="3743" y="4788"/>
                  <a:pt x="3679" y="4730"/>
                  <a:pt x="3653" y="4644"/>
                </a:cubicBezTo>
                <a:cubicBezTo>
                  <a:pt x="3642" y="4595"/>
                  <a:pt x="3430" y="3790"/>
                  <a:pt x="3722" y="2691"/>
                </a:cubicBezTo>
                <a:cubicBezTo>
                  <a:pt x="3754" y="2562"/>
                  <a:pt x="3690" y="2425"/>
                  <a:pt x="3590" y="2425"/>
                </a:cubicBezTo>
                <a:cubicBezTo>
                  <a:pt x="1950" y="2425"/>
                  <a:pt x="273" y="5524"/>
                  <a:pt x="347" y="7372"/>
                </a:cubicBezTo>
                <a:cubicBezTo>
                  <a:pt x="353" y="7515"/>
                  <a:pt x="475" y="7579"/>
                  <a:pt x="555" y="7493"/>
                </a:cubicBezTo>
                <a:cubicBezTo>
                  <a:pt x="778" y="7236"/>
                  <a:pt x="1021" y="7029"/>
                  <a:pt x="1281" y="6886"/>
                </a:cubicBezTo>
                <a:cubicBezTo>
                  <a:pt x="1350" y="6850"/>
                  <a:pt x="1429" y="6879"/>
                  <a:pt x="1472" y="6964"/>
                </a:cubicBezTo>
                <a:cubicBezTo>
                  <a:pt x="1530" y="7078"/>
                  <a:pt x="1487" y="7236"/>
                  <a:pt x="1397" y="7279"/>
                </a:cubicBezTo>
                <a:cubicBezTo>
                  <a:pt x="1036" y="7471"/>
                  <a:pt x="750" y="7772"/>
                  <a:pt x="516" y="8129"/>
                </a:cubicBezTo>
                <a:cubicBezTo>
                  <a:pt x="-529" y="10034"/>
                  <a:pt x="140" y="12853"/>
                  <a:pt x="1392" y="14423"/>
                </a:cubicBezTo>
                <a:cubicBezTo>
                  <a:pt x="1610" y="14680"/>
                  <a:pt x="1833" y="14902"/>
                  <a:pt x="2056" y="15088"/>
                </a:cubicBezTo>
                <a:cubicBezTo>
                  <a:pt x="2156" y="15166"/>
                  <a:pt x="2358" y="15310"/>
                  <a:pt x="2352" y="15324"/>
                </a:cubicBezTo>
                <a:cubicBezTo>
                  <a:pt x="3759" y="16381"/>
                  <a:pt x="5347" y="16295"/>
                  <a:pt x="5973" y="16216"/>
                </a:cubicBezTo>
                <a:cubicBezTo>
                  <a:pt x="6105" y="16202"/>
                  <a:pt x="6238" y="16244"/>
                  <a:pt x="6344" y="16344"/>
                </a:cubicBezTo>
                <a:cubicBezTo>
                  <a:pt x="6567" y="16543"/>
                  <a:pt x="8073" y="17950"/>
                  <a:pt x="10605" y="17872"/>
                </a:cubicBezTo>
                <a:cubicBezTo>
                  <a:pt x="11231" y="17850"/>
                  <a:pt x="12001" y="17751"/>
                  <a:pt x="12824" y="17401"/>
                </a:cubicBezTo>
                <a:cubicBezTo>
                  <a:pt x="13912" y="16937"/>
                  <a:pt x="14755" y="15760"/>
                  <a:pt x="14686" y="14325"/>
                </a:cubicBezTo>
                <a:cubicBezTo>
                  <a:pt x="14506" y="12369"/>
                  <a:pt x="13817" y="11205"/>
                  <a:pt x="12469" y="10377"/>
                </a:cubicBezTo>
                <a:cubicBezTo>
                  <a:pt x="11806" y="9970"/>
                  <a:pt x="11046" y="9898"/>
                  <a:pt x="10467" y="9926"/>
                </a:cubicBezTo>
                <a:cubicBezTo>
                  <a:pt x="10122" y="9948"/>
                  <a:pt x="9815" y="9999"/>
                  <a:pt x="9550" y="10056"/>
                </a:cubicBezTo>
                <a:lnTo>
                  <a:pt x="9512" y="10069"/>
                </a:lnTo>
                <a:cubicBezTo>
                  <a:pt x="8599" y="10283"/>
                  <a:pt x="8137" y="10662"/>
                  <a:pt x="8132" y="10669"/>
                </a:cubicBezTo>
                <a:cubicBezTo>
                  <a:pt x="8111" y="10691"/>
                  <a:pt x="8085" y="10698"/>
                  <a:pt x="8064" y="10698"/>
                </a:cubicBezTo>
                <a:cubicBezTo>
                  <a:pt x="8006" y="10705"/>
                  <a:pt x="7952" y="10669"/>
                  <a:pt x="7920" y="10598"/>
                </a:cubicBezTo>
                <a:cubicBezTo>
                  <a:pt x="7872" y="10498"/>
                  <a:pt x="7899" y="10370"/>
                  <a:pt x="7968" y="10306"/>
                </a:cubicBezTo>
                <a:cubicBezTo>
                  <a:pt x="7989" y="10291"/>
                  <a:pt x="8266" y="10062"/>
                  <a:pt x="8807" y="9848"/>
                </a:cubicBezTo>
                <a:cubicBezTo>
                  <a:pt x="8903" y="9813"/>
                  <a:pt x="8918" y="9641"/>
                  <a:pt x="8839" y="9570"/>
                </a:cubicBezTo>
                <a:cubicBezTo>
                  <a:pt x="8313" y="9098"/>
                  <a:pt x="7617" y="8270"/>
                  <a:pt x="7416" y="7071"/>
                </a:cubicBezTo>
                <a:cubicBezTo>
                  <a:pt x="7394" y="6957"/>
                  <a:pt x="7448" y="6843"/>
                  <a:pt x="7533" y="6821"/>
                </a:cubicBezTo>
                <a:cubicBezTo>
                  <a:pt x="7618" y="6793"/>
                  <a:pt x="7698" y="6865"/>
                  <a:pt x="7719" y="6987"/>
                </a:cubicBezTo>
                <a:cubicBezTo>
                  <a:pt x="7942" y="8321"/>
                  <a:pt x="8912" y="9179"/>
                  <a:pt x="9358" y="9507"/>
                </a:cubicBezTo>
                <a:cubicBezTo>
                  <a:pt x="9469" y="9586"/>
                  <a:pt x="9597" y="9620"/>
                  <a:pt x="9719" y="9592"/>
                </a:cubicBezTo>
                <a:cubicBezTo>
                  <a:pt x="10234" y="9492"/>
                  <a:pt x="11518" y="9334"/>
                  <a:pt x="12595" y="9998"/>
                </a:cubicBezTo>
                <a:cubicBezTo>
                  <a:pt x="12998" y="10240"/>
                  <a:pt x="13345" y="10521"/>
                  <a:pt x="13636" y="10828"/>
                </a:cubicBezTo>
                <a:cubicBezTo>
                  <a:pt x="13743" y="10942"/>
                  <a:pt x="13897" y="10948"/>
                  <a:pt x="14008" y="10841"/>
                </a:cubicBezTo>
                <a:cubicBezTo>
                  <a:pt x="14640" y="10241"/>
                  <a:pt x="15270" y="10013"/>
                  <a:pt x="15902" y="10156"/>
                </a:cubicBezTo>
                <a:cubicBezTo>
                  <a:pt x="16756" y="10356"/>
                  <a:pt x="17361" y="11205"/>
                  <a:pt x="17584" y="11691"/>
                </a:cubicBezTo>
                <a:cubicBezTo>
                  <a:pt x="17626" y="11784"/>
                  <a:pt x="17616" y="11912"/>
                  <a:pt x="17552" y="11983"/>
                </a:cubicBezTo>
                <a:cubicBezTo>
                  <a:pt x="17526" y="12011"/>
                  <a:pt x="17499" y="12025"/>
                  <a:pt x="17468" y="12025"/>
                </a:cubicBezTo>
                <a:cubicBezTo>
                  <a:pt x="17414" y="12032"/>
                  <a:pt x="17357" y="11996"/>
                  <a:pt x="17325" y="11925"/>
                </a:cubicBezTo>
                <a:cubicBezTo>
                  <a:pt x="17144" y="11532"/>
                  <a:pt x="16602" y="10749"/>
                  <a:pt x="15849" y="10578"/>
                </a:cubicBezTo>
                <a:cubicBezTo>
                  <a:pt x="15313" y="10456"/>
                  <a:pt x="14766" y="10648"/>
                  <a:pt x="14214" y="11169"/>
                </a:cubicBezTo>
                <a:cubicBezTo>
                  <a:pt x="14123" y="11254"/>
                  <a:pt x="14108" y="11418"/>
                  <a:pt x="14177" y="11532"/>
                </a:cubicBezTo>
                <a:cubicBezTo>
                  <a:pt x="14389" y="11875"/>
                  <a:pt x="14565" y="12262"/>
                  <a:pt x="14698" y="12683"/>
                </a:cubicBezTo>
                <a:cubicBezTo>
                  <a:pt x="14847" y="13169"/>
                  <a:pt x="14952" y="13695"/>
                  <a:pt x="15005" y="14316"/>
                </a:cubicBezTo>
                <a:cubicBezTo>
                  <a:pt x="16369" y="14966"/>
                  <a:pt x="19967" y="14602"/>
                  <a:pt x="20652" y="11448"/>
                </a:cubicBezTo>
                <a:cubicBezTo>
                  <a:pt x="21071" y="9520"/>
                  <a:pt x="20280" y="7208"/>
                  <a:pt x="19086" y="6630"/>
                </a:cubicBezTo>
                <a:cubicBezTo>
                  <a:pt x="18943" y="6558"/>
                  <a:pt x="18795" y="6680"/>
                  <a:pt x="18758" y="6879"/>
                </a:cubicBezTo>
                <a:cubicBezTo>
                  <a:pt x="18652" y="7472"/>
                  <a:pt x="18444" y="7944"/>
                  <a:pt x="18242" y="8258"/>
                </a:cubicBezTo>
                <a:cubicBezTo>
                  <a:pt x="18189" y="8336"/>
                  <a:pt x="18189" y="8458"/>
                  <a:pt x="18242" y="8543"/>
                </a:cubicBezTo>
                <a:cubicBezTo>
                  <a:pt x="18338" y="8693"/>
                  <a:pt x="18481" y="8971"/>
                  <a:pt x="18635" y="9442"/>
                </a:cubicBezTo>
                <a:cubicBezTo>
                  <a:pt x="18667" y="9542"/>
                  <a:pt x="18640" y="9678"/>
                  <a:pt x="18565" y="9728"/>
                </a:cubicBezTo>
                <a:cubicBezTo>
                  <a:pt x="18544" y="9742"/>
                  <a:pt x="18529" y="9748"/>
                  <a:pt x="18507" y="9748"/>
                </a:cubicBezTo>
                <a:cubicBezTo>
                  <a:pt x="18438" y="9755"/>
                  <a:pt x="18375" y="9700"/>
                  <a:pt x="18348" y="9614"/>
                </a:cubicBezTo>
                <a:cubicBezTo>
                  <a:pt x="18348" y="9607"/>
                  <a:pt x="18226" y="9179"/>
                  <a:pt x="17977" y="8793"/>
                </a:cubicBezTo>
                <a:cubicBezTo>
                  <a:pt x="17653" y="8301"/>
                  <a:pt x="17271" y="8108"/>
                  <a:pt x="16836" y="8222"/>
                </a:cubicBezTo>
                <a:cubicBezTo>
                  <a:pt x="16740" y="8244"/>
                  <a:pt x="16650" y="8150"/>
                  <a:pt x="16650" y="8015"/>
                </a:cubicBezTo>
                <a:cubicBezTo>
                  <a:pt x="16650" y="7908"/>
                  <a:pt x="16708" y="7822"/>
                  <a:pt x="16783" y="7807"/>
                </a:cubicBezTo>
                <a:cubicBezTo>
                  <a:pt x="17244" y="7686"/>
                  <a:pt x="17610" y="7886"/>
                  <a:pt x="17791" y="8022"/>
                </a:cubicBezTo>
                <a:cubicBezTo>
                  <a:pt x="17871" y="8079"/>
                  <a:pt x="17971" y="8057"/>
                  <a:pt x="18030" y="7957"/>
                </a:cubicBezTo>
                <a:cubicBezTo>
                  <a:pt x="18444" y="7300"/>
                  <a:pt x="18980" y="5845"/>
                  <a:pt x="18215" y="4332"/>
                </a:cubicBezTo>
                <a:cubicBezTo>
                  <a:pt x="17738" y="3390"/>
                  <a:pt x="16750" y="2824"/>
                  <a:pt x="15965" y="2789"/>
                </a:cubicBezTo>
                <a:cubicBezTo>
                  <a:pt x="15901" y="2789"/>
                  <a:pt x="15843" y="2790"/>
                  <a:pt x="15779" y="2798"/>
                </a:cubicBezTo>
                <a:cubicBezTo>
                  <a:pt x="15647" y="2812"/>
                  <a:pt x="15403" y="2824"/>
                  <a:pt x="15074" y="2931"/>
                </a:cubicBezTo>
                <a:cubicBezTo>
                  <a:pt x="14560" y="3096"/>
                  <a:pt x="14279" y="3382"/>
                  <a:pt x="14273" y="3382"/>
                </a:cubicBezTo>
                <a:cubicBezTo>
                  <a:pt x="14204" y="3453"/>
                  <a:pt x="14107" y="3433"/>
                  <a:pt x="14054" y="3333"/>
                </a:cubicBezTo>
                <a:cubicBezTo>
                  <a:pt x="14007" y="3240"/>
                  <a:pt x="14019" y="3103"/>
                  <a:pt x="14088" y="3039"/>
                </a:cubicBezTo>
                <a:cubicBezTo>
                  <a:pt x="14114" y="3010"/>
                  <a:pt x="14470" y="2669"/>
                  <a:pt x="15096" y="2483"/>
                </a:cubicBezTo>
                <a:cubicBezTo>
                  <a:pt x="15186" y="2455"/>
                  <a:pt x="15227" y="2304"/>
                  <a:pt x="15169" y="2204"/>
                </a:cubicBezTo>
                <a:cubicBezTo>
                  <a:pt x="14341" y="648"/>
                  <a:pt x="11471" y="-173"/>
                  <a:pt x="10170" y="641"/>
                </a:cubicBezTo>
                <a:cubicBezTo>
                  <a:pt x="10048" y="719"/>
                  <a:pt x="9996" y="919"/>
                  <a:pt x="10059" y="1076"/>
                </a:cubicBezTo>
                <a:cubicBezTo>
                  <a:pt x="10203" y="1461"/>
                  <a:pt x="10265" y="1904"/>
                  <a:pt x="10233" y="2325"/>
                </a:cubicBezTo>
                <a:cubicBezTo>
                  <a:pt x="10228" y="2432"/>
                  <a:pt x="10165" y="2512"/>
                  <a:pt x="10091" y="2519"/>
                </a:cubicBezTo>
                <a:cubicBezTo>
                  <a:pt x="10080" y="2519"/>
                  <a:pt x="10075" y="2519"/>
                  <a:pt x="10064" y="2519"/>
                </a:cubicBezTo>
                <a:cubicBezTo>
                  <a:pt x="9979" y="2505"/>
                  <a:pt x="9916" y="2404"/>
                  <a:pt x="9927" y="2282"/>
                </a:cubicBezTo>
                <a:cubicBezTo>
                  <a:pt x="9937" y="2140"/>
                  <a:pt x="10011" y="1106"/>
                  <a:pt x="9295" y="520"/>
                </a:cubicBezTo>
                <a:cubicBezTo>
                  <a:pt x="8854" y="161"/>
                  <a:pt x="8273" y="-8"/>
                  <a:pt x="7654" y="1"/>
                </a:cubicBezTo>
                <a:close/>
                <a:moveTo>
                  <a:pt x="6930" y="3139"/>
                </a:moveTo>
                <a:cubicBezTo>
                  <a:pt x="7435" y="3144"/>
                  <a:pt x="7913" y="3351"/>
                  <a:pt x="8361" y="3761"/>
                </a:cubicBezTo>
                <a:cubicBezTo>
                  <a:pt x="8886" y="4239"/>
                  <a:pt x="9242" y="4895"/>
                  <a:pt x="9449" y="5352"/>
                </a:cubicBezTo>
                <a:cubicBezTo>
                  <a:pt x="9491" y="5444"/>
                  <a:pt x="9582" y="5480"/>
                  <a:pt x="9656" y="5430"/>
                </a:cubicBezTo>
                <a:cubicBezTo>
                  <a:pt x="10925" y="4509"/>
                  <a:pt x="12288" y="4695"/>
                  <a:pt x="13403" y="5952"/>
                </a:cubicBezTo>
                <a:cubicBezTo>
                  <a:pt x="13456" y="6009"/>
                  <a:pt x="13535" y="6015"/>
                  <a:pt x="13593" y="5958"/>
                </a:cubicBezTo>
                <a:cubicBezTo>
                  <a:pt x="13795" y="5758"/>
                  <a:pt x="14331" y="5353"/>
                  <a:pt x="15154" y="5617"/>
                </a:cubicBezTo>
                <a:cubicBezTo>
                  <a:pt x="15239" y="5631"/>
                  <a:pt x="15291" y="5745"/>
                  <a:pt x="15270" y="5867"/>
                </a:cubicBezTo>
                <a:cubicBezTo>
                  <a:pt x="15249" y="5981"/>
                  <a:pt x="15164" y="6045"/>
                  <a:pt x="15079" y="6016"/>
                </a:cubicBezTo>
                <a:cubicBezTo>
                  <a:pt x="14527" y="5866"/>
                  <a:pt x="14076" y="5967"/>
                  <a:pt x="13736" y="6331"/>
                </a:cubicBezTo>
                <a:cubicBezTo>
                  <a:pt x="13418" y="6673"/>
                  <a:pt x="13217" y="7243"/>
                  <a:pt x="13195" y="7856"/>
                </a:cubicBezTo>
                <a:cubicBezTo>
                  <a:pt x="13190" y="7964"/>
                  <a:pt x="13132" y="8050"/>
                  <a:pt x="13053" y="8057"/>
                </a:cubicBezTo>
                <a:cubicBezTo>
                  <a:pt x="13026" y="8057"/>
                  <a:pt x="13000" y="8057"/>
                  <a:pt x="12973" y="8028"/>
                </a:cubicBezTo>
                <a:cubicBezTo>
                  <a:pt x="12915" y="7985"/>
                  <a:pt x="12882" y="7900"/>
                  <a:pt x="12887" y="7814"/>
                </a:cubicBezTo>
                <a:cubicBezTo>
                  <a:pt x="12903" y="7336"/>
                  <a:pt x="13015" y="6880"/>
                  <a:pt x="13195" y="6509"/>
                </a:cubicBezTo>
                <a:cubicBezTo>
                  <a:pt x="13243" y="6416"/>
                  <a:pt x="13228" y="6295"/>
                  <a:pt x="13164" y="6224"/>
                </a:cubicBezTo>
                <a:cubicBezTo>
                  <a:pt x="11630" y="4532"/>
                  <a:pt x="10133" y="5487"/>
                  <a:pt x="9543" y="5994"/>
                </a:cubicBezTo>
                <a:cubicBezTo>
                  <a:pt x="9464" y="6058"/>
                  <a:pt x="9364" y="6023"/>
                  <a:pt x="9321" y="5909"/>
                </a:cubicBezTo>
                <a:cubicBezTo>
                  <a:pt x="9194" y="5559"/>
                  <a:pt x="8827" y="4688"/>
                  <a:pt x="8185" y="4102"/>
                </a:cubicBezTo>
                <a:cubicBezTo>
                  <a:pt x="7548" y="3524"/>
                  <a:pt x="6843" y="3403"/>
                  <a:pt x="6084" y="3746"/>
                </a:cubicBezTo>
                <a:cubicBezTo>
                  <a:pt x="5999" y="3781"/>
                  <a:pt x="5909" y="3717"/>
                  <a:pt x="5888" y="3603"/>
                </a:cubicBezTo>
                <a:cubicBezTo>
                  <a:pt x="5867" y="3496"/>
                  <a:pt x="5915" y="3375"/>
                  <a:pt x="5994" y="3346"/>
                </a:cubicBezTo>
                <a:cubicBezTo>
                  <a:pt x="6315" y="3204"/>
                  <a:pt x="6627" y="3136"/>
                  <a:pt x="6930" y="3139"/>
                </a:cubicBezTo>
                <a:close/>
                <a:moveTo>
                  <a:pt x="4412" y="7120"/>
                </a:moveTo>
                <a:cubicBezTo>
                  <a:pt x="4454" y="7118"/>
                  <a:pt x="4496" y="7136"/>
                  <a:pt x="4528" y="7178"/>
                </a:cubicBezTo>
                <a:cubicBezTo>
                  <a:pt x="5112" y="7964"/>
                  <a:pt x="5357" y="9491"/>
                  <a:pt x="4678" y="11169"/>
                </a:cubicBezTo>
                <a:cubicBezTo>
                  <a:pt x="4630" y="11290"/>
                  <a:pt x="4688" y="11440"/>
                  <a:pt x="4789" y="11448"/>
                </a:cubicBezTo>
                <a:cubicBezTo>
                  <a:pt x="5622" y="11512"/>
                  <a:pt x="7236" y="11876"/>
                  <a:pt x="8250" y="13725"/>
                </a:cubicBezTo>
                <a:cubicBezTo>
                  <a:pt x="8287" y="13789"/>
                  <a:pt x="8351" y="13816"/>
                  <a:pt x="8409" y="13781"/>
                </a:cubicBezTo>
                <a:cubicBezTo>
                  <a:pt x="9009" y="13474"/>
                  <a:pt x="9645" y="13354"/>
                  <a:pt x="10245" y="13439"/>
                </a:cubicBezTo>
                <a:cubicBezTo>
                  <a:pt x="10314" y="13447"/>
                  <a:pt x="10373" y="13374"/>
                  <a:pt x="10373" y="13281"/>
                </a:cubicBezTo>
                <a:cubicBezTo>
                  <a:pt x="10373" y="12831"/>
                  <a:pt x="10547" y="12183"/>
                  <a:pt x="11237" y="11833"/>
                </a:cubicBezTo>
                <a:cubicBezTo>
                  <a:pt x="11322" y="11791"/>
                  <a:pt x="11413" y="11855"/>
                  <a:pt x="11439" y="11970"/>
                </a:cubicBezTo>
                <a:cubicBezTo>
                  <a:pt x="11466" y="12077"/>
                  <a:pt x="11417" y="12190"/>
                  <a:pt x="11338" y="12233"/>
                </a:cubicBezTo>
                <a:cubicBezTo>
                  <a:pt x="10547" y="12640"/>
                  <a:pt x="10691" y="13418"/>
                  <a:pt x="10696" y="13446"/>
                </a:cubicBezTo>
                <a:cubicBezTo>
                  <a:pt x="10707" y="13510"/>
                  <a:pt x="10743" y="13552"/>
                  <a:pt x="10786" y="13567"/>
                </a:cubicBezTo>
                <a:cubicBezTo>
                  <a:pt x="11391" y="13788"/>
                  <a:pt x="11889" y="14216"/>
                  <a:pt x="12170" y="14780"/>
                </a:cubicBezTo>
                <a:cubicBezTo>
                  <a:pt x="12218" y="14873"/>
                  <a:pt x="12208" y="15010"/>
                  <a:pt x="12144" y="15074"/>
                </a:cubicBezTo>
                <a:cubicBezTo>
                  <a:pt x="12117" y="15103"/>
                  <a:pt x="12091" y="15117"/>
                  <a:pt x="12059" y="15117"/>
                </a:cubicBezTo>
                <a:cubicBezTo>
                  <a:pt x="12006" y="15124"/>
                  <a:pt x="11954" y="15087"/>
                  <a:pt x="11917" y="15023"/>
                </a:cubicBezTo>
                <a:cubicBezTo>
                  <a:pt x="11386" y="13945"/>
                  <a:pt x="9852" y="13361"/>
                  <a:pt x="8308" y="14289"/>
                </a:cubicBezTo>
                <a:cubicBezTo>
                  <a:pt x="8239" y="14332"/>
                  <a:pt x="8160" y="14295"/>
                  <a:pt x="8117" y="14209"/>
                </a:cubicBezTo>
                <a:cubicBezTo>
                  <a:pt x="6870" y="11625"/>
                  <a:pt x="4296" y="11862"/>
                  <a:pt x="4270" y="11862"/>
                </a:cubicBezTo>
                <a:lnTo>
                  <a:pt x="3961" y="11847"/>
                </a:lnTo>
                <a:cubicBezTo>
                  <a:pt x="3924" y="11818"/>
                  <a:pt x="3892" y="11768"/>
                  <a:pt x="3881" y="11711"/>
                </a:cubicBezTo>
                <a:cubicBezTo>
                  <a:pt x="3759" y="11011"/>
                  <a:pt x="3176" y="10055"/>
                  <a:pt x="2332" y="9641"/>
                </a:cubicBezTo>
                <a:cubicBezTo>
                  <a:pt x="2264" y="9605"/>
                  <a:pt x="2209" y="9514"/>
                  <a:pt x="2220" y="9407"/>
                </a:cubicBezTo>
                <a:cubicBezTo>
                  <a:pt x="2236" y="9271"/>
                  <a:pt x="2337" y="9192"/>
                  <a:pt x="2427" y="9235"/>
                </a:cubicBezTo>
                <a:cubicBezTo>
                  <a:pt x="2788" y="9406"/>
                  <a:pt x="3170" y="9735"/>
                  <a:pt x="3483" y="10120"/>
                </a:cubicBezTo>
                <a:cubicBezTo>
                  <a:pt x="3680" y="10363"/>
                  <a:pt x="3913" y="10720"/>
                  <a:pt x="4067" y="11162"/>
                </a:cubicBezTo>
                <a:cubicBezTo>
                  <a:pt x="4115" y="11291"/>
                  <a:pt x="4248" y="11306"/>
                  <a:pt x="4306" y="11184"/>
                </a:cubicBezTo>
                <a:cubicBezTo>
                  <a:pt x="5022" y="9614"/>
                  <a:pt x="4831" y="8186"/>
                  <a:pt x="4311" y="7486"/>
                </a:cubicBezTo>
                <a:cubicBezTo>
                  <a:pt x="4253" y="7408"/>
                  <a:pt x="4243" y="7273"/>
                  <a:pt x="4301" y="7194"/>
                </a:cubicBezTo>
                <a:cubicBezTo>
                  <a:pt x="4330" y="7148"/>
                  <a:pt x="4370" y="7123"/>
                  <a:pt x="4412" y="7120"/>
                </a:cubicBezTo>
                <a:close/>
                <a:moveTo>
                  <a:pt x="2258" y="15717"/>
                </a:moveTo>
                <a:cubicBezTo>
                  <a:pt x="1971" y="17680"/>
                  <a:pt x="4031" y="19435"/>
                  <a:pt x="5702" y="18764"/>
                </a:cubicBezTo>
                <a:cubicBezTo>
                  <a:pt x="5612" y="19699"/>
                  <a:pt x="5001" y="21083"/>
                  <a:pt x="5001" y="21083"/>
                </a:cubicBezTo>
                <a:lnTo>
                  <a:pt x="6238" y="21427"/>
                </a:lnTo>
                <a:lnTo>
                  <a:pt x="8727" y="18063"/>
                </a:lnTo>
                <a:cubicBezTo>
                  <a:pt x="7390" y="17742"/>
                  <a:pt x="6699" y="17172"/>
                  <a:pt x="6333" y="16843"/>
                </a:cubicBezTo>
                <a:cubicBezTo>
                  <a:pt x="6163" y="16686"/>
                  <a:pt x="5962" y="16614"/>
                  <a:pt x="5761" y="16636"/>
                </a:cubicBezTo>
                <a:cubicBezTo>
                  <a:pt x="5442" y="16672"/>
                  <a:pt x="4954" y="16693"/>
                  <a:pt x="4381" y="16593"/>
                </a:cubicBezTo>
                <a:cubicBezTo>
                  <a:pt x="3786" y="16494"/>
                  <a:pt x="3027" y="16259"/>
                  <a:pt x="2258" y="15717"/>
                </a:cubicBezTo>
                <a:close/>
              </a:path>
            </a:pathLst>
          </a:custGeom>
          <a:solidFill>
            <a:srgbClr val="B2689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spcBef>
                <a:spcPts val="0"/>
              </a:spcBef>
              <a:defRPr sz="3200">
                <a:solidFill>
                  <a:srgbClr val="53585F"/>
                </a:solidFill>
                <a:latin typeface="Graphik Light"/>
                <a:ea typeface="Graphik Light"/>
                <a:cs typeface="Graphik Light"/>
                <a:sym typeface="Graphik Light"/>
              </a:defRPr>
            </a:pPr>
          </a:p>
        </p:txBody>
      </p:sp>
      <p:sp>
        <p:nvSpPr>
          <p:cNvPr id="210" name="Do you want to grab a …"/>
          <p:cNvSpPr txBox="1"/>
          <p:nvPr/>
        </p:nvSpPr>
        <p:spPr>
          <a:xfrm>
            <a:off x="334543" y="10856399"/>
            <a:ext cx="5817109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55600">
              <a:spcBef>
                <a:spcPts val="4700"/>
              </a:spcBef>
              <a:defRPr i="1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Do you want to grab a … 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11339179" y="4389763"/>
            <a:ext cx="11664676" cy="5468042"/>
            <a:chOff x="0" y="265784"/>
            <a:chExt cx="11664674" cy="5468040"/>
          </a:xfrm>
        </p:grpSpPr>
        <p:sp>
          <p:nvSpPr>
            <p:cNvPr id="211" name="Group"/>
            <p:cNvSpPr/>
            <p:nvPr/>
          </p:nvSpPr>
          <p:spPr>
            <a:xfrm rot="21240000">
              <a:off x="37778" y="3854181"/>
              <a:ext cx="1337807" cy="792950"/>
            </a:xfrm>
            <a:prstGeom prst="ellips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53585F"/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  <p:grpSp>
          <p:nvGrpSpPr>
            <p:cNvPr id="224" name="Group"/>
            <p:cNvGrpSpPr/>
            <p:nvPr/>
          </p:nvGrpSpPr>
          <p:grpSpPr>
            <a:xfrm>
              <a:off x="3518493" y="265784"/>
              <a:ext cx="8146182" cy="5468041"/>
              <a:chOff x="0" y="0"/>
              <a:chExt cx="8146181" cy="5468040"/>
            </a:xfrm>
          </p:grpSpPr>
          <p:sp>
            <p:nvSpPr>
              <p:cNvPr id="212" name="Line"/>
              <p:cNvSpPr/>
              <p:nvPr/>
            </p:nvSpPr>
            <p:spPr>
              <a:xfrm>
                <a:off x="2199440" y="2324131"/>
                <a:ext cx="774535" cy="998192"/>
              </a:xfrm>
              <a:prstGeom prst="line">
                <a:avLst/>
              </a:prstGeom>
              <a:noFill/>
              <a:ln w="63500" cap="flat">
                <a:solidFill>
                  <a:srgbClr val="53585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355600">
                  <a:spcBef>
                    <a:spcPts val="4700"/>
                  </a:spcBef>
                  <a:defRPr>
                    <a:solidFill>
                      <a:srgbClr val="53585F"/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pPr>
              </a:p>
            </p:txBody>
          </p:sp>
          <p:sp>
            <p:nvSpPr>
              <p:cNvPr id="213" name="Priors"/>
              <p:cNvSpPr/>
              <p:nvPr/>
            </p:nvSpPr>
            <p:spPr>
              <a:xfrm>
                <a:off x="0" y="0"/>
                <a:ext cx="2449601" cy="2372108"/>
              </a:xfrm>
              <a:prstGeom prst="ellipse">
                <a:avLst/>
              </a:prstGeom>
              <a:solidFill>
                <a:schemeClr val="accent3">
                  <a:satOff val="-11207"/>
                  <a:lumOff val="-11741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lvl1pPr>
              </a:lstStyle>
              <a:p>
                <a:pPr/>
                <a:r>
                  <a:t>Priors</a:t>
                </a:r>
              </a:p>
            </p:txBody>
          </p:sp>
          <p:sp>
            <p:nvSpPr>
              <p:cNvPr id="214" name="Observation"/>
              <p:cNvSpPr/>
              <p:nvPr/>
            </p:nvSpPr>
            <p:spPr>
              <a:xfrm>
                <a:off x="5696580" y="0"/>
                <a:ext cx="2449602" cy="2372108"/>
              </a:xfrm>
              <a:prstGeom prst="ellipse">
                <a:avLst/>
              </a:prstGeom>
              <a:solidFill>
                <a:schemeClr val="accent1">
                  <a:hueOff val="256401"/>
                  <a:lumOff val="-10793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825500">
                  <a:spcBef>
                    <a:spcPts val="0"/>
                  </a:spcBef>
                  <a:defRPr sz="3000">
                    <a:solidFill>
                      <a:srgbClr val="FFFFFF"/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lvl1pPr>
              </a:lstStyle>
              <a:p>
                <a:pPr/>
                <a:r>
                  <a:t>Observation</a:t>
                </a:r>
              </a:p>
            </p:txBody>
          </p:sp>
          <p:sp>
            <p:nvSpPr>
              <p:cNvPr id="215" name="Percept"/>
              <p:cNvSpPr/>
              <p:nvPr/>
            </p:nvSpPr>
            <p:spPr>
              <a:xfrm>
                <a:off x="2848291" y="3095933"/>
                <a:ext cx="2449601" cy="2372108"/>
              </a:xfrm>
              <a:prstGeom prst="ellipse">
                <a:avLst/>
              </a:prstGeom>
              <a:solidFill>
                <a:schemeClr val="accent5">
                  <a:hueOff val="-454429"/>
                  <a:lumOff val="-36805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pPr>
              </a:p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pPr>
                <a:r>
                  <a:t>Percept</a:t>
                </a:r>
              </a:p>
            </p:txBody>
          </p:sp>
          <p:sp>
            <p:nvSpPr>
              <p:cNvPr id="216" name="Line"/>
              <p:cNvSpPr/>
              <p:nvPr/>
            </p:nvSpPr>
            <p:spPr>
              <a:xfrm flipH="1">
                <a:off x="5158960" y="2324131"/>
                <a:ext cx="774535" cy="998192"/>
              </a:xfrm>
              <a:prstGeom prst="line">
                <a:avLst/>
              </a:prstGeom>
              <a:noFill/>
              <a:ln w="63500" cap="flat">
                <a:solidFill>
                  <a:srgbClr val="53585F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355600">
                  <a:spcBef>
                    <a:spcPts val="4700"/>
                  </a:spcBef>
                  <a:defRPr>
                    <a:solidFill>
                      <a:srgbClr val="53585F"/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pPr>
              </a:p>
            </p:txBody>
          </p:sp>
          <p:sp>
            <p:nvSpPr>
              <p:cNvPr id="217" name="Coffee"/>
              <p:cNvSpPr/>
              <p:nvPr/>
            </p:nvSpPr>
            <p:spPr>
              <a:xfrm>
                <a:off x="306651" y="410569"/>
                <a:ext cx="725068" cy="4577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4" h="21600" fill="norm" stroke="1" extrusionOk="0">
                    <a:moveTo>
                      <a:pt x="3632" y="0"/>
                    </a:moveTo>
                    <a:cubicBezTo>
                      <a:pt x="3310" y="0"/>
                      <a:pt x="3052" y="422"/>
                      <a:pt x="3063" y="933"/>
                    </a:cubicBezTo>
                    <a:cubicBezTo>
                      <a:pt x="3133" y="4055"/>
                      <a:pt x="3513" y="14136"/>
                      <a:pt x="5539" y="17628"/>
                    </a:cubicBezTo>
                    <a:lnTo>
                      <a:pt x="193" y="17628"/>
                    </a:lnTo>
                    <a:cubicBezTo>
                      <a:pt x="25" y="17628"/>
                      <a:pt x="-45" y="17817"/>
                      <a:pt x="30" y="18055"/>
                    </a:cubicBezTo>
                    <a:cubicBezTo>
                      <a:pt x="392" y="19213"/>
                      <a:pt x="2458" y="21600"/>
                      <a:pt x="4710" y="21600"/>
                    </a:cubicBezTo>
                    <a:cubicBezTo>
                      <a:pt x="6340" y="21600"/>
                      <a:pt x="15171" y="21600"/>
                      <a:pt x="16800" y="21600"/>
                    </a:cubicBezTo>
                    <a:cubicBezTo>
                      <a:pt x="19052" y="21600"/>
                      <a:pt x="21118" y="19213"/>
                      <a:pt x="21480" y="18055"/>
                    </a:cubicBezTo>
                    <a:cubicBezTo>
                      <a:pt x="21555" y="17817"/>
                      <a:pt x="21485" y="17628"/>
                      <a:pt x="21317" y="17628"/>
                    </a:cubicBezTo>
                    <a:lnTo>
                      <a:pt x="15393" y="17628"/>
                    </a:lnTo>
                    <a:cubicBezTo>
                      <a:pt x="15657" y="17172"/>
                      <a:pt x="15893" y="16606"/>
                      <a:pt x="16104" y="15957"/>
                    </a:cubicBezTo>
                    <a:cubicBezTo>
                      <a:pt x="16236" y="15552"/>
                      <a:pt x="16495" y="15291"/>
                      <a:pt x="16782" y="15291"/>
                    </a:cubicBezTo>
                    <a:lnTo>
                      <a:pt x="17640" y="15291"/>
                    </a:lnTo>
                    <a:cubicBezTo>
                      <a:pt x="20190" y="15291"/>
                      <a:pt x="21524" y="11448"/>
                      <a:pt x="21524" y="7654"/>
                    </a:cubicBezTo>
                    <a:cubicBezTo>
                      <a:pt x="21524" y="4558"/>
                      <a:pt x="20609" y="2922"/>
                      <a:pt x="18877" y="2922"/>
                    </a:cubicBezTo>
                    <a:lnTo>
                      <a:pt x="18225" y="2922"/>
                    </a:lnTo>
                    <a:cubicBezTo>
                      <a:pt x="17999" y="2922"/>
                      <a:pt x="17819" y="2620"/>
                      <a:pt x="17831" y="2262"/>
                    </a:cubicBezTo>
                    <a:cubicBezTo>
                      <a:pt x="17850" y="1741"/>
                      <a:pt x="17860" y="1291"/>
                      <a:pt x="17868" y="933"/>
                    </a:cubicBezTo>
                    <a:cubicBezTo>
                      <a:pt x="17880" y="422"/>
                      <a:pt x="17623" y="0"/>
                      <a:pt x="17302" y="0"/>
                    </a:cubicBezTo>
                    <a:lnTo>
                      <a:pt x="3632" y="0"/>
                    </a:lnTo>
                    <a:close/>
                    <a:moveTo>
                      <a:pt x="18465" y="4660"/>
                    </a:moveTo>
                    <a:lnTo>
                      <a:pt x="18877" y="4660"/>
                    </a:lnTo>
                    <a:cubicBezTo>
                      <a:pt x="19810" y="4660"/>
                      <a:pt x="20431" y="5169"/>
                      <a:pt x="20431" y="7654"/>
                    </a:cubicBezTo>
                    <a:cubicBezTo>
                      <a:pt x="20431" y="10024"/>
                      <a:pt x="19688" y="13553"/>
                      <a:pt x="17640" y="13553"/>
                    </a:cubicBezTo>
                    <a:lnTo>
                      <a:pt x="17403" y="13553"/>
                    </a:lnTo>
                    <a:cubicBezTo>
                      <a:pt x="17062" y="13553"/>
                      <a:pt x="16817" y="13039"/>
                      <a:pt x="16906" y="12516"/>
                    </a:cubicBezTo>
                    <a:cubicBezTo>
                      <a:pt x="17276" y="10356"/>
                      <a:pt x="17506" y="7951"/>
                      <a:pt x="17650" y="5830"/>
                    </a:cubicBezTo>
                    <a:cubicBezTo>
                      <a:pt x="17695" y="5166"/>
                      <a:pt x="18045" y="4660"/>
                      <a:pt x="18465" y="4660"/>
                    </a:cubicBezTo>
                    <a:close/>
                  </a:path>
                </a:pathLst>
              </a:custGeom>
              <a:solidFill>
                <a:srgbClr val="F8F8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chemeClr val="accent5">
                        <a:hueOff val="129701"/>
                        <a:lumOff val="-22825"/>
                      </a:schemeClr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pPr>
              </a:p>
            </p:txBody>
          </p:sp>
          <p:sp>
            <p:nvSpPr>
              <p:cNvPr id="218" name="Water"/>
              <p:cNvSpPr/>
              <p:nvPr/>
            </p:nvSpPr>
            <p:spPr>
              <a:xfrm>
                <a:off x="6381819" y="445287"/>
                <a:ext cx="1119977" cy="388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3728"/>
                    </a:lnTo>
                    <a:cubicBezTo>
                      <a:pt x="292" y="3728"/>
                      <a:pt x="665" y="4209"/>
                      <a:pt x="1059" y="4708"/>
                    </a:cubicBezTo>
                    <a:cubicBezTo>
                      <a:pt x="1551" y="5332"/>
                      <a:pt x="2109" y="6053"/>
                      <a:pt x="2703" y="6053"/>
                    </a:cubicBezTo>
                    <a:cubicBezTo>
                      <a:pt x="3287" y="6053"/>
                      <a:pt x="3802" y="5365"/>
                      <a:pt x="4256" y="4757"/>
                    </a:cubicBezTo>
                    <a:cubicBezTo>
                      <a:pt x="4656" y="4226"/>
                      <a:pt x="5034" y="3728"/>
                      <a:pt x="5402" y="3728"/>
                    </a:cubicBezTo>
                    <a:cubicBezTo>
                      <a:pt x="5769" y="3728"/>
                      <a:pt x="6142" y="4226"/>
                      <a:pt x="6542" y="4757"/>
                    </a:cubicBezTo>
                    <a:cubicBezTo>
                      <a:pt x="6996" y="5365"/>
                      <a:pt x="7516" y="6053"/>
                      <a:pt x="8105" y="6053"/>
                    </a:cubicBezTo>
                    <a:cubicBezTo>
                      <a:pt x="8689" y="6053"/>
                      <a:pt x="9186" y="5380"/>
                      <a:pt x="9624" y="4771"/>
                    </a:cubicBezTo>
                    <a:cubicBezTo>
                      <a:pt x="10019" y="4225"/>
                      <a:pt x="10392" y="3728"/>
                      <a:pt x="10803" y="3728"/>
                    </a:cubicBezTo>
                    <a:cubicBezTo>
                      <a:pt x="11187" y="3728"/>
                      <a:pt x="11512" y="4178"/>
                      <a:pt x="11885" y="4708"/>
                    </a:cubicBezTo>
                    <a:cubicBezTo>
                      <a:pt x="12328" y="5332"/>
                      <a:pt x="12837" y="6053"/>
                      <a:pt x="13502" y="6053"/>
                    </a:cubicBezTo>
                    <a:cubicBezTo>
                      <a:pt x="14172" y="6053"/>
                      <a:pt x="14690" y="5333"/>
                      <a:pt x="15144" y="4693"/>
                    </a:cubicBezTo>
                    <a:cubicBezTo>
                      <a:pt x="15517" y="4179"/>
                      <a:pt x="15836" y="3728"/>
                      <a:pt x="16198" y="3728"/>
                    </a:cubicBezTo>
                    <a:cubicBezTo>
                      <a:pt x="16566" y="3728"/>
                      <a:pt x="16902" y="4182"/>
                      <a:pt x="17291" y="4727"/>
                    </a:cubicBezTo>
                    <a:cubicBezTo>
                      <a:pt x="17746" y="5351"/>
                      <a:pt x="18264" y="6053"/>
                      <a:pt x="18902" y="6053"/>
                    </a:cubicBezTo>
                    <a:cubicBezTo>
                      <a:pt x="19556" y="6053"/>
                      <a:pt x="20113" y="5319"/>
                      <a:pt x="20605" y="4664"/>
                    </a:cubicBezTo>
                    <a:cubicBezTo>
                      <a:pt x="20972" y="4181"/>
                      <a:pt x="21319" y="3728"/>
                      <a:pt x="21600" y="3728"/>
                    </a:cubicBezTo>
                    <a:lnTo>
                      <a:pt x="21600" y="0"/>
                    </a:lnTo>
                    <a:cubicBezTo>
                      <a:pt x="21038" y="0"/>
                      <a:pt x="20547" y="653"/>
                      <a:pt x="20071" y="1277"/>
                    </a:cubicBezTo>
                    <a:cubicBezTo>
                      <a:pt x="19655" y="1807"/>
                      <a:pt x="19270" y="2325"/>
                      <a:pt x="18897" y="2325"/>
                    </a:cubicBezTo>
                    <a:cubicBezTo>
                      <a:pt x="18551" y="2325"/>
                      <a:pt x="18221" y="1870"/>
                      <a:pt x="17842" y="1355"/>
                    </a:cubicBezTo>
                    <a:cubicBezTo>
                      <a:pt x="17377" y="715"/>
                      <a:pt x="16853" y="0"/>
                      <a:pt x="16198" y="0"/>
                    </a:cubicBezTo>
                    <a:cubicBezTo>
                      <a:pt x="15544" y="0"/>
                      <a:pt x="15037" y="716"/>
                      <a:pt x="14583" y="1340"/>
                    </a:cubicBezTo>
                    <a:cubicBezTo>
                      <a:pt x="14205" y="1871"/>
                      <a:pt x="13875" y="2325"/>
                      <a:pt x="13502" y="2325"/>
                    </a:cubicBezTo>
                    <a:cubicBezTo>
                      <a:pt x="13134" y="2325"/>
                      <a:pt x="12820" y="1870"/>
                      <a:pt x="12452" y="1355"/>
                    </a:cubicBezTo>
                    <a:cubicBezTo>
                      <a:pt x="11998" y="715"/>
                      <a:pt x="11485" y="0"/>
                      <a:pt x="10803" y="0"/>
                    </a:cubicBezTo>
                    <a:cubicBezTo>
                      <a:pt x="10106" y="0"/>
                      <a:pt x="9554" y="749"/>
                      <a:pt x="9073" y="1404"/>
                    </a:cubicBezTo>
                    <a:cubicBezTo>
                      <a:pt x="8711" y="1903"/>
                      <a:pt x="8402" y="2325"/>
                      <a:pt x="8105" y="2325"/>
                    </a:cubicBezTo>
                    <a:cubicBezTo>
                      <a:pt x="7802" y="2325"/>
                      <a:pt x="7467" y="1889"/>
                      <a:pt x="7083" y="1374"/>
                    </a:cubicBezTo>
                    <a:cubicBezTo>
                      <a:pt x="6602" y="735"/>
                      <a:pt x="6050" y="0"/>
                      <a:pt x="5402" y="0"/>
                    </a:cubicBezTo>
                    <a:cubicBezTo>
                      <a:pt x="4747" y="0"/>
                      <a:pt x="4202" y="735"/>
                      <a:pt x="3715" y="1374"/>
                    </a:cubicBezTo>
                    <a:cubicBezTo>
                      <a:pt x="3348" y="1858"/>
                      <a:pt x="3001" y="2325"/>
                      <a:pt x="2703" y="2325"/>
                    </a:cubicBezTo>
                    <a:cubicBezTo>
                      <a:pt x="2384" y="2325"/>
                      <a:pt x="1996" y="1827"/>
                      <a:pt x="1585" y="1296"/>
                    </a:cubicBezTo>
                    <a:cubicBezTo>
                      <a:pt x="1082" y="657"/>
                      <a:pt x="568" y="0"/>
                      <a:pt x="0" y="0"/>
                    </a:cubicBezTo>
                    <a:close/>
                    <a:moveTo>
                      <a:pt x="0" y="7769"/>
                    </a:moveTo>
                    <a:lnTo>
                      <a:pt x="0" y="11492"/>
                    </a:lnTo>
                    <a:cubicBezTo>
                      <a:pt x="292" y="11492"/>
                      <a:pt x="665" y="11977"/>
                      <a:pt x="1059" y="12477"/>
                    </a:cubicBezTo>
                    <a:cubicBezTo>
                      <a:pt x="1551" y="13100"/>
                      <a:pt x="2109" y="13817"/>
                      <a:pt x="2703" y="13817"/>
                    </a:cubicBezTo>
                    <a:cubicBezTo>
                      <a:pt x="3287" y="13817"/>
                      <a:pt x="3802" y="13133"/>
                      <a:pt x="4256" y="12525"/>
                    </a:cubicBezTo>
                    <a:cubicBezTo>
                      <a:pt x="4656" y="11995"/>
                      <a:pt x="5034" y="11492"/>
                      <a:pt x="5402" y="11492"/>
                    </a:cubicBezTo>
                    <a:cubicBezTo>
                      <a:pt x="5769" y="11492"/>
                      <a:pt x="6142" y="11995"/>
                      <a:pt x="6542" y="12525"/>
                    </a:cubicBezTo>
                    <a:cubicBezTo>
                      <a:pt x="6996" y="13133"/>
                      <a:pt x="7516" y="13817"/>
                      <a:pt x="8105" y="13817"/>
                    </a:cubicBezTo>
                    <a:cubicBezTo>
                      <a:pt x="8689" y="13817"/>
                      <a:pt x="9186" y="13148"/>
                      <a:pt x="9624" y="12540"/>
                    </a:cubicBezTo>
                    <a:cubicBezTo>
                      <a:pt x="10019" y="11994"/>
                      <a:pt x="10392" y="11492"/>
                      <a:pt x="10803" y="11492"/>
                    </a:cubicBezTo>
                    <a:cubicBezTo>
                      <a:pt x="11187" y="11492"/>
                      <a:pt x="11512" y="11946"/>
                      <a:pt x="11885" y="12477"/>
                    </a:cubicBezTo>
                    <a:cubicBezTo>
                      <a:pt x="12328" y="13100"/>
                      <a:pt x="12837" y="13817"/>
                      <a:pt x="13502" y="13817"/>
                    </a:cubicBezTo>
                    <a:cubicBezTo>
                      <a:pt x="14172" y="13817"/>
                      <a:pt x="14690" y="13101"/>
                      <a:pt x="15144" y="12462"/>
                    </a:cubicBezTo>
                    <a:cubicBezTo>
                      <a:pt x="15517" y="11947"/>
                      <a:pt x="15836" y="11492"/>
                      <a:pt x="16198" y="11492"/>
                    </a:cubicBezTo>
                    <a:cubicBezTo>
                      <a:pt x="16566" y="11492"/>
                      <a:pt x="16902" y="11945"/>
                      <a:pt x="17291" y="12491"/>
                    </a:cubicBezTo>
                    <a:cubicBezTo>
                      <a:pt x="17746" y="13115"/>
                      <a:pt x="18264" y="13817"/>
                      <a:pt x="18902" y="13817"/>
                    </a:cubicBezTo>
                    <a:cubicBezTo>
                      <a:pt x="19556" y="13817"/>
                      <a:pt x="20113" y="13083"/>
                      <a:pt x="20605" y="12428"/>
                    </a:cubicBezTo>
                    <a:cubicBezTo>
                      <a:pt x="20972" y="11944"/>
                      <a:pt x="21319" y="11492"/>
                      <a:pt x="21600" y="11492"/>
                    </a:cubicBezTo>
                    <a:lnTo>
                      <a:pt x="21600" y="7769"/>
                    </a:lnTo>
                    <a:cubicBezTo>
                      <a:pt x="21038" y="7769"/>
                      <a:pt x="20547" y="8422"/>
                      <a:pt x="20071" y="9045"/>
                    </a:cubicBezTo>
                    <a:cubicBezTo>
                      <a:pt x="19655" y="9591"/>
                      <a:pt x="19270" y="10088"/>
                      <a:pt x="18897" y="10088"/>
                    </a:cubicBezTo>
                    <a:cubicBezTo>
                      <a:pt x="18551" y="10088"/>
                      <a:pt x="18221" y="9638"/>
                      <a:pt x="17842" y="9123"/>
                    </a:cubicBezTo>
                    <a:cubicBezTo>
                      <a:pt x="17377" y="8484"/>
                      <a:pt x="16853" y="7769"/>
                      <a:pt x="16198" y="7769"/>
                    </a:cubicBezTo>
                    <a:cubicBezTo>
                      <a:pt x="15544" y="7769"/>
                      <a:pt x="15037" y="8485"/>
                      <a:pt x="14583" y="9109"/>
                    </a:cubicBezTo>
                    <a:cubicBezTo>
                      <a:pt x="14205" y="9639"/>
                      <a:pt x="13875" y="10088"/>
                      <a:pt x="13502" y="10088"/>
                    </a:cubicBezTo>
                    <a:cubicBezTo>
                      <a:pt x="13134" y="10088"/>
                      <a:pt x="12820" y="9638"/>
                      <a:pt x="12452" y="9123"/>
                    </a:cubicBezTo>
                    <a:cubicBezTo>
                      <a:pt x="11998" y="8484"/>
                      <a:pt x="11485" y="7769"/>
                      <a:pt x="10803" y="7769"/>
                    </a:cubicBezTo>
                    <a:cubicBezTo>
                      <a:pt x="10106" y="7769"/>
                      <a:pt x="9554" y="8517"/>
                      <a:pt x="9073" y="9172"/>
                    </a:cubicBezTo>
                    <a:cubicBezTo>
                      <a:pt x="8711" y="9671"/>
                      <a:pt x="8402" y="10088"/>
                      <a:pt x="8105" y="10088"/>
                    </a:cubicBezTo>
                    <a:cubicBezTo>
                      <a:pt x="7802" y="10088"/>
                      <a:pt x="7467" y="9653"/>
                      <a:pt x="7083" y="9138"/>
                    </a:cubicBezTo>
                    <a:cubicBezTo>
                      <a:pt x="6602" y="8499"/>
                      <a:pt x="6050" y="7769"/>
                      <a:pt x="5402" y="7769"/>
                    </a:cubicBezTo>
                    <a:cubicBezTo>
                      <a:pt x="4747" y="7769"/>
                      <a:pt x="4202" y="8499"/>
                      <a:pt x="3715" y="9138"/>
                    </a:cubicBezTo>
                    <a:cubicBezTo>
                      <a:pt x="3348" y="9622"/>
                      <a:pt x="3001" y="10088"/>
                      <a:pt x="2703" y="10088"/>
                    </a:cubicBezTo>
                    <a:cubicBezTo>
                      <a:pt x="2384" y="10088"/>
                      <a:pt x="1996" y="9590"/>
                      <a:pt x="1585" y="9060"/>
                    </a:cubicBezTo>
                    <a:cubicBezTo>
                      <a:pt x="1082" y="8421"/>
                      <a:pt x="568" y="7769"/>
                      <a:pt x="0" y="7769"/>
                    </a:cubicBezTo>
                    <a:close/>
                    <a:moveTo>
                      <a:pt x="0" y="15547"/>
                    </a:moveTo>
                    <a:lnTo>
                      <a:pt x="0" y="19275"/>
                    </a:lnTo>
                    <a:cubicBezTo>
                      <a:pt x="292" y="19275"/>
                      <a:pt x="665" y="19761"/>
                      <a:pt x="1059" y="20260"/>
                    </a:cubicBezTo>
                    <a:cubicBezTo>
                      <a:pt x="1551" y="20884"/>
                      <a:pt x="2109" y="21600"/>
                      <a:pt x="2703" y="21600"/>
                    </a:cubicBezTo>
                    <a:cubicBezTo>
                      <a:pt x="3287" y="21600"/>
                      <a:pt x="3802" y="20912"/>
                      <a:pt x="4256" y="20304"/>
                    </a:cubicBezTo>
                    <a:cubicBezTo>
                      <a:pt x="4656" y="19773"/>
                      <a:pt x="5034" y="19275"/>
                      <a:pt x="5402" y="19275"/>
                    </a:cubicBezTo>
                    <a:cubicBezTo>
                      <a:pt x="5769" y="19275"/>
                      <a:pt x="6142" y="19773"/>
                      <a:pt x="6542" y="20304"/>
                    </a:cubicBezTo>
                    <a:cubicBezTo>
                      <a:pt x="6996" y="20912"/>
                      <a:pt x="7516" y="21600"/>
                      <a:pt x="8105" y="21600"/>
                    </a:cubicBezTo>
                    <a:cubicBezTo>
                      <a:pt x="8689" y="21600"/>
                      <a:pt x="9186" y="20931"/>
                      <a:pt x="9624" y="20323"/>
                    </a:cubicBezTo>
                    <a:cubicBezTo>
                      <a:pt x="10019" y="19777"/>
                      <a:pt x="10392" y="19275"/>
                      <a:pt x="10803" y="19275"/>
                    </a:cubicBezTo>
                    <a:cubicBezTo>
                      <a:pt x="11187" y="19275"/>
                      <a:pt x="11512" y="19729"/>
                      <a:pt x="11885" y="20260"/>
                    </a:cubicBezTo>
                    <a:cubicBezTo>
                      <a:pt x="12328" y="20884"/>
                      <a:pt x="12837" y="21600"/>
                      <a:pt x="13502" y="21600"/>
                    </a:cubicBezTo>
                    <a:cubicBezTo>
                      <a:pt x="14172" y="21600"/>
                      <a:pt x="14690" y="20885"/>
                      <a:pt x="15144" y="20245"/>
                    </a:cubicBezTo>
                    <a:cubicBezTo>
                      <a:pt x="15517" y="19730"/>
                      <a:pt x="15836" y="19275"/>
                      <a:pt x="16198" y="19275"/>
                    </a:cubicBezTo>
                    <a:cubicBezTo>
                      <a:pt x="16566" y="19275"/>
                      <a:pt x="16902" y="19729"/>
                      <a:pt x="17291" y="20274"/>
                    </a:cubicBezTo>
                    <a:cubicBezTo>
                      <a:pt x="17746" y="20898"/>
                      <a:pt x="18264" y="21600"/>
                      <a:pt x="18902" y="21600"/>
                    </a:cubicBezTo>
                    <a:cubicBezTo>
                      <a:pt x="19556" y="21600"/>
                      <a:pt x="20113" y="20866"/>
                      <a:pt x="20605" y="20211"/>
                    </a:cubicBezTo>
                    <a:cubicBezTo>
                      <a:pt x="20972" y="19728"/>
                      <a:pt x="21319" y="19275"/>
                      <a:pt x="21600" y="19275"/>
                    </a:cubicBezTo>
                    <a:lnTo>
                      <a:pt x="21600" y="15547"/>
                    </a:lnTo>
                    <a:cubicBezTo>
                      <a:pt x="21038" y="15547"/>
                      <a:pt x="20547" y="16205"/>
                      <a:pt x="20071" y="16829"/>
                    </a:cubicBezTo>
                    <a:cubicBezTo>
                      <a:pt x="19655" y="17359"/>
                      <a:pt x="19270" y="17872"/>
                      <a:pt x="18897" y="17872"/>
                    </a:cubicBezTo>
                    <a:cubicBezTo>
                      <a:pt x="18551" y="17872"/>
                      <a:pt x="18221" y="17421"/>
                      <a:pt x="17842" y="16907"/>
                    </a:cubicBezTo>
                    <a:cubicBezTo>
                      <a:pt x="17377" y="16267"/>
                      <a:pt x="16853" y="15547"/>
                      <a:pt x="16198" y="15547"/>
                    </a:cubicBezTo>
                    <a:cubicBezTo>
                      <a:pt x="15544" y="15547"/>
                      <a:pt x="15037" y="16268"/>
                      <a:pt x="14583" y="16892"/>
                    </a:cubicBezTo>
                    <a:cubicBezTo>
                      <a:pt x="14205" y="17422"/>
                      <a:pt x="13875" y="17872"/>
                      <a:pt x="13502" y="17872"/>
                    </a:cubicBezTo>
                    <a:cubicBezTo>
                      <a:pt x="13134" y="17872"/>
                      <a:pt x="12820" y="17421"/>
                      <a:pt x="12452" y="16907"/>
                    </a:cubicBezTo>
                    <a:cubicBezTo>
                      <a:pt x="11998" y="16267"/>
                      <a:pt x="11485" y="15547"/>
                      <a:pt x="10803" y="15547"/>
                    </a:cubicBezTo>
                    <a:cubicBezTo>
                      <a:pt x="10106" y="15547"/>
                      <a:pt x="9554" y="16296"/>
                      <a:pt x="9073" y="16951"/>
                    </a:cubicBezTo>
                    <a:cubicBezTo>
                      <a:pt x="8711" y="17450"/>
                      <a:pt x="8402" y="17872"/>
                      <a:pt x="8105" y="17872"/>
                    </a:cubicBezTo>
                    <a:cubicBezTo>
                      <a:pt x="7802" y="17872"/>
                      <a:pt x="7467" y="17436"/>
                      <a:pt x="7083" y="16921"/>
                    </a:cubicBezTo>
                    <a:cubicBezTo>
                      <a:pt x="6602" y="16282"/>
                      <a:pt x="6050" y="15547"/>
                      <a:pt x="5402" y="15547"/>
                    </a:cubicBezTo>
                    <a:cubicBezTo>
                      <a:pt x="4747" y="15547"/>
                      <a:pt x="4202" y="16282"/>
                      <a:pt x="3715" y="16921"/>
                    </a:cubicBezTo>
                    <a:cubicBezTo>
                      <a:pt x="3348" y="17405"/>
                      <a:pt x="3001" y="17872"/>
                      <a:pt x="2703" y="17872"/>
                    </a:cubicBezTo>
                    <a:cubicBezTo>
                      <a:pt x="2384" y="17872"/>
                      <a:pt x="1996" y="17374"/>
                      <a:pt x="1585" y="16843"/>
                    </a:cubicBezTo>
                    <a:cubicBezTo>
                      <a:pt x="1082" y="16204"/>
                      <a:pt x="568" y="15547"/>
                      <a:pt x="0" y="155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pPr>
              </a:p>
            </p:txBody>
          </p:sp>
          <p:sp>
            <p:nvSpPr>
              <p:cNvPr id="219" name="Coffee"/>
              <p:cNvSpPr/>
              <p:nvPr/>
            </p:nvSpPr>
            <p:spPr>
              <a:xfrm>
                <a:off x="3611729" y="3679288"/>
                <a:ext cx="838489" cy="529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4" h="21600" fill="norm" stroke="1" extrusionOk="0">
                    <a:moveTo>
                      <a:pt x="3632" y="0"/>
                    </a:moveTo>
                    <a:cubicBezTo>
                      <a:pt x="3310" y="0"/>
                      <a:pt x="3052" y="422"/>
                      <a:pt x="3063" y="933"/>
                    </a:cubicBezTo>
                    <a:cubicBezTo>
                      <a:pt x="3133" y="4055"/>
                      <a:pt x="3513" y="14136"/>
                      <a:pt x="5539" y="17628"/>
                    </a:cubicBezTo>
                    <a:lnTo>
                      <a:pt x="193" y="17628"/>
                    </a:lnTo>
                    <a:cubicBezTo>
                      <a:pt x="25" y="17628"/>
                      <a:pt x="-45" y="17817"/>
                      <a:pt x="30" y="18055"/>
                    </a:cubicBezTo>
                    <a:cubicBezTo>
                      <a:pt x="392" y="19213"/>
                      <a:pt x="2458" y="21600"/>
                      <a:pt x="4710" y="21600"/>
                    </a:cubicBezTo>
                    <a:cubicBezTo>
                      <a:pt x="6340" y="21600"/>
                      <a:pt x="15171" y="21600"/>
                      <a:pt x="16800" y="21600"/>
                    </a:cubicBezTo>
                    <a:cubicBezTo>
                      <a:pt x="19052" y="21600"/>
                      <a:pt x="21118" y="19213"/>
                      <a:pt x="21480" y="18055"/>
                    </a:cubicBezTo>
                    <a:cubicBezTo>
                      <a:pt x="21555" y="17817"/>
                      <a:pt x="21485" y="17628"/>
                      <a:pt x="21317" y="17628"/>
                    </a:cubicBezTo>
                    <a:lnTo>
                      <a:pt x="15393" y="17628"/>
                    </a:lnTo>
                    <a:cubicBezTo>
                      <a:pt x="15657" y="17172"/>
                      <a:pt x="15893" y="16606"/>
                      <a:pt x="16104" y="15957"/>
                    </a:cubicBezTo>
                    <a:cubicBezTo>
                      <a:pt x="16236" y="15552"/>
                      <a:pt x="16495" y="15291"/>
                      <a:pt x="16782" y="15291"/>
                    </a:cubicBezTo>
                    <a:lnTo>
                      <a:pt x="17640" y="15291"/>
                    </a:lnTo>
                    <a:cubicBezTo>
                      <a:pt x="20190" y="15291"/>
                      <a:pt x="21524" y="11448"/>
                      <a:pt x="21524" y="7654"/>
                    </a:cubicBezTo>
                    <a:cubicBezTo>
                      <a:pt x="21524" y="4558"/>
                      <a:pt x="20609" y="2922"/>
                      <a:pt x="18877" y="2922"/>
                    </a:cubicBezTo>
                    <a:lnTo>
                      <a:pt x="18225" y="2922"/>
                    </a:lnTo>
                    <a:cubicBezTo>
                      <a:pt x="17999" y="2922"/>
                      <a:pt x="17819" y="2620"/>
                      <a:pt x="17831" y="2262"/>
                    </a:cubicBezTo>
                    <a:cubicBezTo>
                      <a:pt x="17850" y="1741"/>
                      <a:pt x="17860" y="1291"/>
                      <a:pt x="17868" y="933"/>
                    </a:cubicBezTo>
                    <a:cubicBezTo>
                      <a:pt x="17880" y="422"/>
                      <a:pt x="17623" y="0"/>
                      <a:pt x="17302" y="0"/>
                    </a:cubicBezTo>
                    <a:lnTo>
                      <a:pt x="3632" y="0"/>
                    </a:lnTo>
                    <a:close/>
                    <a:moveTo>
                      <a:pt x="18465" y="4660"/>
                    </a:moveTo>
                    <a:lnTo>
                      <a:pt x="18877" y="4660"/>
                    </a:lnTo>
                    <a:cubicBezTo>
                      <a:pt x="19810" y="4660"/>
                      <a:pt x="20431" y="5169"/>
                      <a:pt x="20431" y="7654"/>
                    </a:cubicBezTo>
                    <a:cubicBezTo>
                      <a:pt x="20431" y="10024"/>
                      <a:pt x="19688" y="13553"/>
                      <a:pt x="17640" y="13553"/>
                    </a:cubicBezTo>
                    <a:lnTo>
                      <a:pt x="17403" y="13553"/>
                    </a:lnTo>
                    <a:cubicBezTo>
                      <a:pt x="17062" y="13553"/>
                      <a:pt x="16817" y="13039"/>
                      <a:pt x="16906" y="12516"/>
                    </a:cubicBezTo>
                    <a:cubicBezTo>
                      <a:pt x="17276" y="10356"/>
                      <a:pt x="17506" y="7951"/>
                      <a:pt x="17650" y="5830"/>
                    </a:cubicBezTo>
                    <a:cubicBezTo>
                      <a:pt x="17695" y="5166"/>
                      <a:pt x="18045" y="4660"/>
                      <a:pt x="18465" y="4660"/>
                    </a:cubicBezTo>
                    <a:close/>
                  </a:path>
                </a:pathLst>
              </a:custGeom>
              <a:solidFill>
                <a:srgbClr val="F8F8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chemeClr val="accent5">
                        <a:hueOff val="129701"/>
                        <a:lumOff val="-22825"/>
                      </a:schemeClr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pPr>
              </a:p>
            </p:txBody>
          </p:sp>
          <p:sp>
            <p:nvSpPr>
              <p:cNvPr id="220" name="Wine Glass"/>
              <p:cNvSpPr/>
              <p:nvPr/>
            </p:nvSpPr>
            <p:spPr>
              <a:xfrm>
                <a:off x="1952572" y="762998"/>
                <a:ext cx="317687" cy="795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583" h="21600" fill="norm" stroke="1" extrusionOk="0">
                    <a:moveTo>
                      <a:pt x="2042" y="0"/>
                    </a:moveTo>
                    <a:cubicBezTo>
                      <a:pt x="1730" y="0"/>
                      <a:pt x="1468" y="113"/>
                      <a:pt x="1381" y="275"/>
                    </a:cubicBezTo>
                    <a:cubicBezTo>
                      <a:pt x="571" y="1863"/>
                      <a:pt x="-3008" y="9779"/>
                      <a:pt x="6022" y="10719"/>
                    </a:cubicBezTo>
                    <a:cubicBezTo>
                      <a:pt x="7182" y="11027"/>
                      <a:pt x="7134" y="14067"/>
                      <a:pt x="7134" y="16249"/>
                    </a:cubicBezTo>
                    <a:cubicBezTo>
                      <a:pt x="7134" y="16279"/>
                      <a:pt x="7134" y="16277"/>
                      <a:pt x="7134" y="16269"/>
                    </a:cubicBezTo>
                    <a:cubicBezTo>
                      <a:pt x="7101" y="20048"/>
                      <a:pt x="6156" y="20169"/>
                      <a:pt x="5446" y="20417"/>
                    </a:cubicBezTo>
                    <a:cubicBezTo>
                      <a:pt x="4588" y="20719"/>
                      <a:pt x="1164" y="20866"/>
                      <a:pt x="1164" y="21433"/>
                    </a:cubicBezTo>
                    <a:cubicBezTo>
                      <a:pt x="1164" y="21525"/>
                      <a:pt x="1313" y="21600"/>
                      <a:pt x="1469" y="21600"/>
                    </a:cubicBezTo>
                    <a:lnTo>
                      <a:pt x="14133" y="21600"/>
                    </a:lnTo>
                    <a:cubicBezTo>
                      <a:pt x="14319" y="21600"/>
                      <a:pt x="14438" y="21519"/>
                      <a:pt x="14438" y="21433"/>
                    </a:cubicBezTo>
                    <a:cubicBezTo>
                      <a:pt x="14419" y="20866"/>
                      <a:pt x="10984" y="20719"/>
                      <a:pt x="10126" y="20417"/>
                    </a:cubicBezTo>
                    <a:cubicBezTo>
                      <a:pt x="9416" y="20164"/>
                      <a:pt x="8492" y="20048"/>
                      <a:pt x="8450" y="16273"/>
                    </a:cubicBezTo>
                    <a:cubicBezTo>
                      <a:pt x="8450" y="16264"/>
                      <a:pt x="8450" y="16249"/>
                      <a:pt x="8450" y="16254"/>
                    </a:cubicBezTo>
                    <a:cubicBezTo>
                      <a:pt x="8450" y="14072"/>
                      <a:pt x="8392" y="11027"/>
                      <a:pt x="9562" y="10719"/>
                    </a:cubicBezTo>
                    <a:cubicBezTo>
                      <a:pt x="18592" y="9779"/>
                      <a:pt x="15013" y="1863"/>
                      <a:pt x="14203" y="275"/>
                    </a:cubicBezTo>
                    <a:cubicBezTo>
                      <a:pt x="14116" y="113"/>
                      <a:pt x="13851" y="0"/>
                      <a:pt x="13539" y="0"/>
                    </a:cubicBezTo>
                    <a:lnTo>
                      <a:pt x="7795" y="0"/>
                    </a:lnTo>
                    <a:lnTo>
                      <a:pt x="7786" y="0"/>
                    </a:lnTo>
                    <a:lnTo>
                      <a:pt x="20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1531">
                  <a:spcBef>
                    <a:spcPts val="0"/>
                  </a:spcBef>
                  <a:defRPr spc="-44"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1" name="Teapot"/>
              <p:cNvSpPr/>
              <p:nvPr/>
            </p:nvSpPr>
            <p:spPr>
              <a:xfrm>
                <a:off x="1222418" y="250321"/>
                <a:ext cx="733447" cy="496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9" h="21600" fill="norm" stroke="1" extrusionOk="0">
                    <a:moveTo>
                      <a:pt x="8759" y="0"/>
                    </a:moveTo>
                    <a:cubicBezTo>
                      <a:pt x="8645" y="0"/>
                      <a:pt x="8554" y="137"/>
                      <a:pt x="8554" y="306"/>
                    </a:cubicBezTo>
                    <a:lnTo>
                      <a:pt x="8554" y="523"/>
                    </a:lnTo>
                    <a:cubicBezTo>
                      <a:pt x="8554" y="626"/>
                      <a:pt x="8588" y="720"/>
                      <a:pt x="8645" y="777"/>
                    </a:cubicBezTo>
                    <a:lnTo>
                      <a:pt x="9342" y="1472"/>
                    </a:lnTo>
                    <a:cubicBezTo>
                      <a:pt x="9560" y="1690"/>
                      <a:pt x="9467" y="2575"/>
                      <a:pt x="8496" y="2575"/>
                    </a:cubicBezTo>
                    <a:lnTo>
                      <a:pt x="6652" y="2575"/>
                    </a:lnTo>
                    <a:cubicBezTo>
                      <a:pt x="6456" y="2575"/>
                      <a:pt x="6297" y="2813"/>
                      <a:pt x="6297" y="3106"/>
                    </a:cubicBezTo>
                    <a:lnTo>
                      <a:pt x="6297" y="3462"/>
                    </a:lnTo>
                    <a:lnTo>
                      <a:pt x="5886" y="3462"/>
                    </a:lnTo>
                    <a:cubicBezTo>
                      <a:pt x="5664" y="3462"/>
                      <a:pt x="5479" y="3715"/>
                      <a:pt x="5459" y="4045"/>
                    </a:cubicBezTo>
                    <a:lnTo>
                      <a:pt x="5391" y="5191"/>
                    </a:lnTo>
                    <a:cubicBezTo>
                      <a:pt x="5003" y="4638"/>
                      <a:pt x="4497" y="4143"/>
                      <a:pt x="3865" y="4020"/>
                    </a:cubicBezTo>
                    <a:cubicBezTo>
                      <a:pt x="3086" y="3868"/>
                      <a:pt x="2266" y="4228"/>
                      <a:pt x="1617" y="5006"/>
                    </a:cubicBezTo>
                    <a:cubicBezTo>
                      <a:pt x="993" y="5755"/>
                      <a:pt x="213" y="7266"/>
                      <a:pt x="36" y="10215"/>
                    </a:cubicBezTo>
                    <a:cubicBezTo>
                      <a:pt x="-258" y="15147"/>
                      <a:pt x="1241" y="17843"/>
                      <a:pt x="4608" y="18457"/>
                    </a:cubicBezTo>
                    <a:lnTo>
                      <a:pt x="4468" y="20818"/>
                    </a:lnTo>
                    <a:cubicBezTo>
                      <a:pt x="4444" y="21238"/>
                      <a:pt x="4665" y="21600"/>
                      <a:pt x="4946" y="21600"/>
                    </a:cubicBezTo>
                    <a:lnTo>
                      <a:pt x="15308" y="21600"/>
                    </a:lnTo>
                    <a:cubicBezTo>
                      <a:pt x="15495" y="21600"/>
                      <a:pt x="15664" y="21438"/>
                      <a:pt x="15742" y="21184"/>
                    </a:cubicBezTo>
                    <a:cubicBezTo>
                      <a:pt x="16518" y="18674"/>
                      <a:pt x="20549" y="5644"/>
                      <a:pt x="20722" y="5178"/>
                    </a:cubicBezTo>
                    <a:cubicBezTo>
                      <a:pt x="20840" y="4862"/>
                      <a:pt x="21094" y="4611"/>
                      <a:pt x="21273" y="4463"/>
                    </a:cubicBezTo>
                    <a:cubicBezTo>
                      <a:pt x="21342" y="4407"/>
                      <a:pt x="21331" y="4257"/>
                      <a:pt x="21257" y="4222"/>
                    </a:cubicBezTo>
                    <a:lnTo>
                      <a:pt x="19901" y="3587"/>
                    </a:lnTo>
                    <a:cubicBezTo>
                      <a:pt x="19735" y="3509"/>
                      <a:pt x="19554" y="3575"/>
                      <a:pt x="19430" y="3756"/>
                    </a:cubicBezTo>
                    <a:lnTo>
                      <a:pt x="15960" y="8825"/>
                    </a:lnTo>
                    <a:cubicBezTo>
                      <a:pt x="15775" y="9096"/>
                      <a:pt x="15461" y="8927"/>
                      <a:pt x="15436" y="8541"/>
                    </a:cubicBezTo>
                    <a:lnTo>
                      <a:pt x="15136" y="4038"/>
                    </a:lnTo>
                    <a:cubicBezTo>
                      <a:pt x="15114" y="3710"/>
                      <a:pt x="14930" y="3462"/>
                      <a:pt x="14710" y="3462"/>
                    </a:cubicBezTo>
                    <a:lnTo>
                      <a:pt x="14038" y="3462"/>
                    </a:lnTo>
                    <a:lnTo>
                      <a:pt x="14038" y="3106"/>
                    </a:lnTo>
                    <a:cubicBezTo>
                      <a:pt x="14038" y="2813"/>
                      <a:pt x="13880" y="2575"/>
                      <a:pt x="13684" y="2575"/>
                    </a:cubicBezTo>
                    <a:lnTo>
                      <a:pt x="11838" y="2575"/>
                    </a:lnTo>
                    <a:cubicBezTo>
                      <a:pt x="10867" y="2575"/>
                      <a:pt x="10773" y="1690"/>
                      <a:pt x="10992" y="1472"/>
                    </a:cubicBezTo>
                    <a:lnTo>
                      <a:pt x="11690" y="777"/>
                    </a:lnTo>
                    <a:cubicBezTo>
                      <a:pt x="11747" y="720"/>
                      <a:pt x="11780" y="626"/>
                      <a:pt x="11780" y="523"/>
                    </a:cubicBezTo>
                    <a:lnTo>
                      <a:pt x="11780" y="306"/>
                    </a:lnTo>
                    <a:cubicBezTo>
                      <a:pt x="11780" y="137"/>
                      <a:pt x="11689" y="0"/>
                      <a:pt x="11575" y="0"/>
                    </a:cubicBezTo>
                    <a:lnTo>
                      <a:pt x="10199" y="0"/>
                    </a:lnTo>
                    <a:lnTo>
                      <a:pt x="10136" y="0"/>
                    </a:lnTo>
                    <a:lnTo>
                      <a:pt x="8759" y="0"/>
                    </a:lnTo>
                    <a:close/>
                    <a:moveTo>
                      <a:pt x="3194" y="5335"/>
                    </a:moveTo>
                    <a:cubicBezTo>
                      <a:pt x="4112" y="5267"/>
                      <a:pt x="5152" y="6147"/>
                      <a:pt x="5185" y="8703"/>
                    </a:cubicBezTo>
                    <a:lnTo>
                      <a:pt x="4732" y="16349"/>
                    </a:lnTo>
                    <a:cubicBezTo>
                      <a:pt x="3561" y="17474"/>
                      <a:pt x="2176" y="16268"/>
                      <a:pt x="1585" y="15224"/>
                    </a:cubicBezTo>
                    <a:cubicBezTo>
                      <a:pt x="954" y="14106"/>
                      <a:pt x="711" y="12503"/>
                      <a:pt x="841" y="10322"/>
                    </a:cubicBezTo>
                    <a:cubicBezTo>
                      <a:pt x="960" y="8323"/>
                      <a:pt x="1439" y="6874"/>
                      <a:pt x="2122" y="5948"/>
                    </a:cubicBezTo>
                    <a:cubicBezTo>
                      <a:pt x="2383" y="5593"/>
                      <a:pt x="2776" y="5366"/>
                      <a:pt x="3194" y="53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1531">
                  <a:spcBef>
                    <a:spcPts val="0"/>
                  </a:spcBef>
                  <a:defRPr spc="-44"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2" name="Bottle"/>
              <p:cNvSpPr/>
              <p:nvPr/>
            </p:nvSpPr>
            <p:spPr>
              <a:xfrm>
                <a:off x="366191" y="1022024"/>
                <a:ext cx="243067" cy="935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181" y="0"/>
                    </a:moveTo>
                    <a:cubicBezTo>
                      <a:pt x="6127" y="0"/>
                      <a:pt x="6221" y="154"/>
                      <a:pt x="5992" y="321"/>
                    </a:cubicBezTo>
                    <a:cubicBezTo>
                      <a:pt x="5763" y="487"/>
                      <a:pt x="6401" y="500"/>
                      <a:pt x="6401" y="500"/>
                    </a:cubicBezTo>
                    <a:cubicBezTo>
                      <a:pt x="6401" y="500"/>
                      <a:pt x="5807" y="1130"/>
                      <a:pt x="5629" y="1357"/>
                    </a:cubicBezTo>
                    <a:cubicBezTo>
                      <a:pt x="5451" y="1583"/>
                      <a:pt x="5943" y="1596"/>
                      <a:pt x="6401" y="1596"/>
                    </a:cubicBezTo>
                    <a:cubicBezTo>
                      <a:pt x="6401" y="1882"/>
                      <a:pt x="4134" y="6253"/>
                      <a:pt x="3746" y="7298"/>
                    </a:cubicBezTo>
                    <a:cubicBezTo>
                      <a:pt x="3335" y="8406"/>
                      <a:pt x="0" y="8526"/>
                      <a:pt x="0" y="10074"/>
                    </a:cubicBezTo>
                    <a:cubicBezTo>
                      <a:pt x="0" y="10777"/>
                      <a:pt x="0" y="18056"/>
                      <a:pt x="0" y="19771"/>
                    </a:cubicBezTo>
                    <a:cubicBezTo>
                      <a:pt x="0" y="21485"/>
                      <a:pt x="2246" y="21600"/>
                      <a:pt x="2246" y="21600"/>
                    </a:cubicBezTo>
                    <a:lnTo>
                      <a:pt x="19354" y="21600"/>
                    </a:lnTo>
                    <a:cubicBezTo>
                      <a:pt x="19354" y="21600"/>
                      <a:pt x="21600" y="21485"/>
                      <a:pt x="21600" y="19771"/>
                    </a:cubicBezTo>
                    <a:cubicBezTo>
                      <a:pt x="21600" y="18056"/>
                      <a:pt x="21600" y="10777"/>
                      <a:pt x="21600" y="10074"/>
                    </a:cubicBezTo>
                    <a:cubicBezTo>
                      <a:pt x="21600" y="8526"/>
                      <a:pt x="18264" y="8406"/>
                      <a:pt x="17854" y="7298"/>
                    </a:cubicBezTo>
                    <a:cubicBezTo>
                      <a:pt x="17466" y="6253"/>
                      <a:pt x="15192" y="1882"/>
                      <a:pt x="15192" y="1596"/>
                    </a:cubicBezTo>
                    <a:cubicBezTo>
                      <a:pt x="15650" y="1596"/>
                      <a:pt x="16143" y="1583"/>
                      <a:pt x="15965" y="1357"/>
                    </a:cubicBezTo>
                    <a:cubicBezTo>
                      <a:pt x="15786" y="1130"/>
                      <a:pt x="15192" y="499"/>
                      <a:pt x="15192" y="500"/>
                    </a:cubicBezTo>
                    <a:cubicBezTo>
                      <a:pt x="15192" y="500"/>
                      <a:pt x="15837" y="487"/>
                      <a:pt x="15608" y="321"/>
                    </a:cubicBezTo>
                    <a:cubicBezTo>
                      <a:pt x="15378" y="154"/>
                      <a:pt x="15467" y="0"/>
                      <a:pt x="14413" y="0"/>
                    </a:cubicBezTo>
                    <a:cubicBezTo>
                      <a:pt x="13526" y="0"/>
                      <a:pt x="8067" y="0"/>
                      <a:pt x="7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1531">
                  <a:spcBef>
                    <a:spcPts val="0"/>
                  </a:spcBef>
                  <a:defRPr spc="-44" sz="22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3" name="Aeroplane"/>
              <p:cNvSpPr/>
              <p:nvPr/>
            </p:nvSpPr>
            <p:spPr>
              <a:xfrm>
                <a:off x="816413" y="1633530"/>
                <a:ext cx="960113" cy="388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1516" y="11977"/>
                    </a:lnTo>
                    <a:lnTo>
                      <a:pt x="702" y="12478"/>
                    </a:lnTo>
                    <a:lnTo>
                      <a:pt x="724" y="14386"/>
                    </a:lnTo>
                    <a:cubicBezTo>
                      <a:pt x="724" y="14386"/>
                      <a:pt x="3631" y="18530"/>
                      <a:pt x="8428" y="19124"/>
                    </a:cubicBezTo>
                    <a:lnTo>
                      <a:pt x="8428" y="20110"/>
                    </a:lnTo>
                    <a:lnTo>
                      <a:pt x="8786" y="20110"/>
                    </a:lnTo>
                    <a:cubicBezTo>
                      <a:pt x="8768" y="20229"/>
                      <a:pt x="8759" y="20358"/>
                      <a:pt x="8759" y="20494"/>
                    </a:cubicBezTo>
                    <a:cubicBezTo>
                      <a:pt x="8759" y="21104"/>
                      <a:pt x="8958" y="21600"/>
                      <a:pt x="9205" y="21600"/>
                    </a:cubicBezTo>
                    <a:cubicBezTo>
                      <a:pt x="9451" y="21600"/>
                      <a:pt x="9652" y="21104"/>
                      <a:pt x="9652" y="20494"/>
                    </a:cubicBezTo>
                    <a:cubicBezTo>
                      <a:pt x="9652" y="20358"/>
                      <a:pt x="9641" y="20229"/>
                      <a:pt x="9623" y="20110"/>
                    </a:cubicBezTo>
                    <a:lnTo>
                      <a:pt x="10246" y="20110"/>
                    </a:lnTo>
                    <a:cubicBezTo>
                      <a:pt x="10228" y="20229"/>
                      <a:pt x="10219" y="20358"/>
                      <a:pt x="10219" y="20494"/>
                    </a:cubicBezTo>
                    <a:cubicBezTo>
                      <a:pt x="10219" y="21104"/>
                      <a:pt x="10418" y="21600"/>
                      <a:pt x="10665" y="21600"/>
                    </a:cubicBezTo>
                    <a:cubicBezTo>
                      <a:pt x="10912" y="21600"/>
                      <a:pt x="11112" y="21104"/>
                      <a:pt x="11112" y="20494"/>
                    </a:cubicBezTo>
                    <a:cubicBezTo>
                      <a:pt x="11112" y="20358"/>
                      <a:pt x="11102" y="20229"/>
                      <a:pt x="11084" y="20110"/>
                    </a:cubicBezTo>
                    <a:lnTo>
                      <a:pt x="11820" y="20110"/>
                    </a:lnTo>
                    <a:lnTo>
                      <a:pt x="11820" y="20740"/>
                    </a:lnTo>
                    <a:cubicBezTo>
                      <a:pt x="12161" y="21065"/>
                      <a:pt x="12621" y="21266"/>
                      <a:pt x="13128" y="21266"/>
                    </a:cubicBezTo>
                    <a:cubicBezTo>
                      <a:pt x="13635" y="21266"/>
                      <a:pt x="14094" y="21065"/>
                      <a:pt x="14435" y="20740"/>
                    </a:cubicBezTo>
                    <a:lnTo>
                      <a:pt x="14435" y="19195"/>
                    </a:lnTo>
                    <a:cubicBezTo>
                      <a:pt x="16128" y="19195"/>
                      <a:pt x="17436" y="19195"/>
                      <a:pt x="18286" y="19195"/>
                    </a:cubicBezTo>
                    <a:lnTo>
                      <a:pt x="18191" y="20005"/>
                    </a:lnTo>
                    <a:lnTo>
                      <a:pt x="18632" y="20005"/>
                    </a:lnTo>
                    <a:lnTo>
                      <a:pt x="18654" y="20310"/>
                    </a:lnTo>
                    <a:cubicBezTo>
                      <a:pt x="18582" y="20439"/>
                      <a:pt x="18534" y="20649"/>
                      <a:pt x="18534" y="20886"/>
                    </a:cubicBezTo>
                    <a:cubicBezTo>
                      <a:pt x="18534" y="21279"/>
                      <a:pt x="18664" y="21600"/>
                      <a:pt x="18823" y="21600"/>
                    </a:cubicBezTo>
                    <a:cubicBezTo>
                      <a:pt x="18982" y="21600"/>
                      <a:pt x="19110" y="21279"/>
                      <a:pt x="19110" y="20886"/>
                    </a:cubicBezTo>
                    <a:cubicBezTo>
                      <a:pt x="19110" y="20534"/>
                      <a:pt x="19007" y="20242"/>
                      <a:pt x="18872" y="20185"/>
                    </a:cubicBezTo>
                    <a:lnTo>
                      <a:pt x="18858" y="20005"/>
                    </a:lnTo>
                    <a:lnTo>
                      <a:pt x="19437" y="20005"/>
                    </a:lnTo>
                    <a:lnTo>
                      <a:pt x="19534" y="19170"/>
                    </a:lnTo>
                    <a:cubicBezTo>
                      <a:pt x="20554" y="18986"/>
                      <a:pt x="21600" y="17637"/>
                      <a:pt x="21600" y="16536"/>
                    </a:cubicBezTo>
                    <a:cubicBezTo>
                      <a:pt x="21600" y="16195"/>
                      <a:pt x="21492" y="15745"/>
                      <a:pt x="21294" y="15263"/>
                    </a:cubicBezTo>
                    <a:lnTo>
                      <a:pt x="20221" y="15263"/>
                    </a:lnTo>
                    <a:cubicBezTo>
                      <a:pt x="20164" y="15263"/>
                      <a:pt x="20113" y="15172"/>
                      <a:pt x="20096" y="15037"/>
                    </a:cubicBezTo>
                    <a:lnTo>
                      <a:pt x="20005" y="14311"/>
                    </a:lnTo>
                    <a:cubicBezTo>
                      <a:pt x="19989" y="14187"/>
                      <a:pt x="20027" y="14060"/>
                      <a:pt x="20079" y="14060"/>
                    </a:cubicBezTo>
                    <a:lnTo>
                      <a:pt x="20643" y="14060"/>
                    </a:lnTo>
                    <a:cubicBezTo>
                      <a:pt x="19887" y="12952"/>
                      <a:pt x="18737" y="11977"/>
                      <a:pt x="17379" y="11977"/>
                    </a:cubicBezTo>
                    <a:cubicBezTo>
                      <a:pt x="14935" y="11977"/>
                      <a:pt x="7739" y="11977"/>
                      <a:pt x="6834" y="11977"/>
                    </a:cubicBezTo>
                    <a:cubicBezTo>
                      <a:pt x="5929" y="11977"/>
                      <a:pt x="4255" y="10576"/>
                      <a:pt x="1381" y="0"/>
                    </a:cubicBezTo>
                    <a:cubicBezTo>
                      <a:pt x="770" y="0"/>
                      <a:pt x="0" y="0"/>
                      <a:pt x="0" y="0"/>
                    </a:cubicBezTo>
                    <a:close/>
                    <a:moveTo>
                      <a:pt x="5896" y="14002"/>
                    </a:moveTo>
                    <a:lnTo>
                      <a:pt x="6020" y="14002"/>
                    </a:lnTo>
                    <a:cubicBezTo>
                      <a:pt x="6090" y="14002"/>
                      <a:pt x="6145" y="14143"/>
                      <a:pt x="6145" y="14315"/>
                    </a:cubicBezTo>
                    <a:lnTo>
                      <a:pt x="6145" y="14954"/>
                    </a:lnTo>
                    <a:cubicBezTo>
                      <a:pt x="6145" y="15126"/>
                      <a:pt x="6090" y="15263"/>
                      <a:pt x="6020" y="15263"/>
                    </a:cubicBezTo>
                    <a:lnTo>
                      <a:pt x="5896" y="15263"/>
                    </a:lnTo>
                    <a:cubicBezTo>
                      <a:pt x="5826" y="15263"/>
                      <a:pt x="5769" y="15126"/>
                      <a:pt x="5769" y="14954"/>
                    </a:cubicBezTo>
                    <a:lnTo>
                      <a:pt x="5769" y="14315"/>
                    </a:lnTo>
                    <a:cubicBezTo>
                      <a:pt x="5769" y="14143"/>
                      <a:pt x="5826" y="14002"/>
                      <a:pt x="5896" y="14002"/>
                    </a:cubicBezTo>
                    <a:close/>
                    <a:moveTo>
                      <a:pt x="6596" y="14002"/>
                    </a:moveTo>
                    <a:lnTo>
                      <a:pt x="6719" y="14002"/>
                    </a:lnTo>
                    <a:cubicBezTo>
                      <a:pt x="6789" y="14002"/>
                      <a:pt x="6846" y="14143"/>
                      <a:pt x="6846" y="14315"/>
                    </a:cubicBezTo>
                    <a:lnTo>
                      <a:pt x="6846" y="14954"/>
                    </a:lnTo>
                    <a:cubicBezTo>
                      <a:pt x="6846" y="15126"/>
                      <a:pt x="6789" y="15263"/>
                      <a:pt x="6719" y="15263"/>
                    </a:cubicBezTo>
                    <a:lnTo>
                      <a:pt x="6596" y="15263"/>
                    </a:lnTo>
                    <a:cubicBezTo>
                      <a:pt x="6527" y="15263"/>
                      <a:pt x="6470" y="15126"/>
                      <a:pt x="6470" y="14954"/>
                    </a:cubicBezTo>
                    <a:lnTo>
                      <a:pt x="6470" y="14315"/>
                    </a:lnTo>
                    <a:cubicBezTo>
                      <a:pt x="6470" y="14143"/>
                      <a:pt x="6527" y="14002"/>
                      <a:pt x="6596" y="14002"/>
                    </a:cubicBezTo>
                    <a:close/>
                    <a:moveTo>
                      <a:pt x="7297" y="14002"/>
                    </a:moveTo>
                    <a:lnTo>
                      <a:pt x="7420" y="14002"/>
                    </a:lnTo>
                    <a:cubicBezTo>
                      <a:pt x="7490" y="14002"/>
                      <a:pt x="7547" y="14143"/>
                      <a:pt x="7547" y="14315"/>
                    </a:cubicBezTo>
                    <a:lnTo>
                      <a:pt x="7547" y="14954"/>
                    </a:lnTo>
                    <a:cubicBezTo>
                      <a:pt x="7547" y="15126"/>
                      <a:pt x="7490" y="15263"/>
                      <a:pt x="7420" y="15263"/>
                    </a:cubicBezTo>
                    <a:lnTo>
                      <a:pt x="7297" y="15263"/>
                    </a:lnTo>
                    <a:cubicBezTo>
                      <a:pt x="7227" y="15263"/>
                      <a:pt x="7170" y="15126"/>
                      <a:pt x="7170" y="14954"/>
                    </a:cubicBezTo>
                    <a:lnTo>
                      <a:pt x="7170" y="14315"/>
                    </a:lnTo>
                    <a:cubicBezTo>
                      <a:pt x="7170" y="14143"/>
                      <a:pt x="7227" y="14002"/>
                      <a:pt x="7297" y="14002"/>
                    </a:cubicBezTo>
                    <a:close/>
                    <a:moveTo>
                      <a:pt x="7996" y="14002"/>
                    </a:moveTo>
                    <a:lnTo>
                      <a:pt x="8121" y="14002"/>
                    </a:lnTo>
                    <a:cubicBezTo>
                      <a:pt x="8190" y="14002"/>
                      <a:pt x="8247" y="14143"/>
                      <a:pt x="8247" y="14315"/>
                    </a:cubicBezTo>
                    <a:lnTo>
                      <a:pt x="8247" y="14954"/>
                    </a:lnTo>
                    <a:cubicBezTo>
                      <a:pt x="8247" y="15126"/>
                      <a:pt x="8190" y="15263"/>
                      <a:pt x="8121" y="15263"/>
                    </a:cubicBezTo>
                    <a:lnTo>
                      <a:pt x="7996" y="15263"/>
                    </a:lnTo>
                    <a:cubicBezTo>
                      <a:pt x="7926" y="15263"/>
                      <a:pt x="7871" y="15126"/>
                      <a:pt x="7871" y="14954"/>
                    </a:cubicBezTo>
                    <a:lnTo>
                      <a:pt x="7871" y="14315"/>
                    </a:lnTo>
                    <a:cubicBezTo>
                      <a:pt x="7871" y="14143"/>
                      <a:pt x="7926" y="14002"/>
                      <a:pt x="7996" y="14002"/>
                    </a:cubicBezTo>
                    <a:close/>
                    <a:moveTo>
                      <a:pt x="8696" y="14002"/>
                    </a:moveTo>
                    <a:lnTo>
                      <a:pt x="8821" y="14002"/>
                    </a:lnTo>
                    <a:cubicBezTo>
                      <a:pt x="8891" y="14002"/>
                      <a:pt x="8946" y="14143"/>
                      <a:pt x="8946" y="14315"/>
                    </a:cubicBezTo>
                    <a:lnTo>
                      <a:pt x="8946" y="14954"/>
                    </a:lnTo>
                    <a:cubicBezTo>
                      <a:pt x="8946" y="15126"/>
                      <a:pt x="8891" y="15263"/>
                      <a:pt x="8821" y="15263"/>
                    </a:cubicBezTo>
                    <a:lnTo>
                      <a:pt x="8696" y="15263"/>
                    </a:lnTo>
                    <a:cubicBezTo>
                      <a:pt x="8627" y="15263"/>
                      <a:pt x="8571" y="15126"/>
                      <a:pt x="8571" y="14954"/>
                    </a:cubicBezTo>
                    <a:lnTo>
                      <a:pt x="8571" y="14315"/>
                    </a:lnTo>
                    <a:cubicBezTo>
                      <a:pt x="8571" y="14143"/>
                      <a:pt x="8627" y="14002"/>
                      <a:pt x="8696" y="14002"/>
                    </a:cubicBezTo>
                    <a:close/>
                    <a:moveTo>
                      <a:pt x="9397" y="14002"/>
                    </a:moveTo>
                    <a:lnTo>
                      <a:pt x="9522" y="14002"/>
                    </a:lnTo>
                    <a:cubicBezTo>
                      <a:pt x="9592" y="14002"/>
                      <a:pt x="9647" y="14143"/>
                      <a:pt x="9647" y="14315"/>
                    </a:cubicBezTo>
                    <a:lnTo>
                      <a:pt x="9647" y="14954"/>
                    </a:lnTo>
                    <a:cubicBezTo>
                      <a:pt x="9647" y="15126"/>
                      <a:pt x="9592" y="15263"/>
                      <a:pt x="9522" y="15263"/>
                    </a:cubicBezTo>
                    <a:lnTo>
                      <a:pt x="9397" y="15263"/>
                    </a:lnTo>
                    <a:cubicBezTo>
                      <a:pt x="9327" y="15263"/>
                      <a:pt x="9270" y="15126"/>
                      <a:pt x="9270" y="14954"/>
                    </a:cubicBezTo>
                    <a:lnTo>
                      <a:pt x="9270" y="14315"/>
                    </a:lnTo>
                    <a:cubicBezTo>
                      <a:pt x="9270" y="14143"/>
                      <a:pt x="9327" y="14002"/>
                      <a:pt x="9397" y="14002"/>
                    </a:cubicBezTo>
                    <a:close/>
                    <a:moveTo>
                      <a:pt x="10098" y="14002"/>
                    </a:moveTo>
                    <a:lnTo>
                      <a:pt x="10221" y="14002"/>
                    </a:lnTo>
                    <a:cubicBezTo>
                      <a:pt x="10291" y="14002"/>
                      <a:pt x="10348" y="14143"/>
                      <a:pt x="10348" y="14315"/>
                    </a:cubicBezTo>
                    <a:lnTo>
                      <a:pt x="10348" y="14954"/>
                    </a:lnTo>
                    <a:cubicBezTo>
                      <a:pt x="10348" y="15126"/>
                      <a:pt x="10291" y="15263"/>
                      <a:pt x="10221" y="15263"/>
                    </a:cubicBezTo>
                    <a:lnTo>
                      <a:pt x="10098" y="15263"/>
                    </a:lnTo>
                    <a:cubicBezTo>
                      <a:pt x="10028" y="15263"/>
                      <a:pt x="9971" y="15126"/>
                      <a:pt x="9971" y="14954"/>
                    </a:cubicBezTo>
                    <a:lnTo>
                      <a:pt x="9971" y="14315"/>
                    </a:lnTo>
                    <a:cubicBezTo>
                      <a:pt x="9971" y="14143"/>
                      <a:pt x="10028" y="14002"/>
                      <a:pt x="10098" y="14002"/>
                    </a:cubicBezTo>
                    <a:close/>
                    <a:moveTo>
                      <a:pt x="10798" y="14002"/>
                    </a:moveTo>
                    <a:lnTo>
                      <a:pt x="10922" y="14002"/>
                    </a:lnTo>
                    <a:cubicBezTo>
                      <a:pt x="10991" y="14002"/>
                      <a:pt x="11048" y="14143"/>
                      <a:pt x="11048" y="14315"/>
                    </a:cubicBezTo>
                    <a:lnTo>
                      <a:pt x="11048" y="14954"/>
                    </a:lnTo>
                    <a:cubicBezTo>
                      <a:pt x="11048" y="15126"/>
                      <a:pt x="10991" y="15263"/>
                      <a:pt x="10922" y="15263"/>
                    </a:cubicBezTo>
                    <a:lnTo>
                      <a:pt x="10798" y="15263"/>
                    </a:lnTo>
                    <a:cubicBezTo>
                      <a:pt x="10729" y="15263"/>
                      <a:pt x="10672" y="15126"/>
                      <a:pt x="10672" y="14954"/>
                    </a:cubicBezTo>
                    <a:lnTo>
                      <a:pt x="10672" y="14315"/>
                    </a:lnTo>
                    <a:cubicBezTo>
                      <a:pt x="10672" y="14143"/>
                      <a:pt x="10729" y="14002"/>
                      <a:pt x="10798" y="14002"/>
                    </a:cubicBezTo>
                    <a:close/>
                    <a:moveTo>
                      <a:pt x="11497" y="14002"/>
                    </a:moveTo>
                    <a:lnTo>
                      <a:pt x="11622" y="14002"/>
                    </a:lnTo>
                    <a:cubicBezTo>
                      <a:pt x="11692" y="14002"/>
                      <a:pt x="11749" y="14143"/>
                      <a:pt x="11749" y="14315"/>
                    </a:cubicBezTo>
                    <a:lnTo>
                      <a:pt x="11749" y="14954"/>
                    </a:lnTo>
                    <a:cubicBezTo>
                      <a:pt x="11749" y="15126"/>
                      <a:pt x="11692" y="15263"/>
                      <a:pt x="11622" y="15263"/>
                    </a:cubicBezTo>
                    <a:lnTo>
                      <a:pt x="11497" y="15263"/>
                    </a:lnTo>
                    <a:cubicBezTo>
                      <a:pt x="11428" y="15263"/>
                      <a:pt x="11372" y="15126"/>
                      <a:pt x="11372" y="14954"/>
                    </a:cubicBezTo>
                    <a:lnTo>
                      <a:pt x="11372" y="14315"/>
                    </a:lnTo>
                    <a:cubicBezTo>
                      <a:pt x="11372" y="14143"/>
                      <a:pt x="11428" y="14002"/>
                      <a:pt x="11497" y="14002"/>
                    </a:cubicBezTo>
                    <a:close/>
                    <a:moveTo>
                      <a:pt x="12198" y="14002"/>
                    </a:moveTo>
                    <a:lnTo>
                      <a:pt x="12323" y="14002"/>
                    </a:lnTo>
                    <a:cubicBezTo>
                      <a:pt x="12392" y="14002"/>
                      <a:pt x="12448" y="14143"/>
                      <a:pt x="12448" y="14315"/>
                    </a:cubicBezTo>
                    <a:lnTo>
                      <a:pt x="12448" y="14954"/>
                    </a:lnTo>
                    <a:cubicBezTo>
                      <a:pt x="12448" y="15126"/>
                      <a:pt x="12392" y="15263"/>
                      <a:pt x="12323" y="15263"/>
                    </a:cubicBezTo>
                    <a:lnTo>
                      <a:pt x="12198" y="15263"/>
                    </a:lnTo>
                    <a:cubicBezTo>
                      <a:pt x="12128" y="15263"/>
                      <a:pt x="12071" y="15126"/>
                      <a:pt x="12071" y="14954"/>
                    </a:cubicBezTo>
                    <a:lnTo>
                      <a:pt x="12071" y="14315"/>
                    </a:lnTo>
                    <a:cubicBezTo>
                      <a:pt x="12071" y="14143"/>
                      <a:pt x="12128" y="14002"/>
                      <a:pt x="12198" y="14002"/>
                    </a:cubicBezTo>
                    <a:close/>
                    <a:moveTo>
                      <a:pt x="12899" y="14002"/>
                    </a:moveTo>
                    <a:lnTo>
                      <a:pt x="13023" y="14002"/>
                    </a:lnTo>
                    <a:cubicBezTo>
                      <a:pt x="13093" y="14002"/>
                      <a:pt x="13148" y="14143"/>
                      <a:pt x="13148" y="14315"/>
                    </a:cubicBezTo>
                    <a:lnTo>
                      <a:pt x="13148" y="14954"/>
                    </a:lnTo>
                    <a:cubicBezTo>
                      <a:pt x="13148" y="15126"/>
                      <a:pt x="13093" y="15263"/>
                      <a:pt x="13023" y="15263"/>
                    </a:cubicBezTo>
                    <a:lnTo>
                      <a:pt x="12899" y="15263"/>
                    </a:lnTo>
                    <a:cubicBezTo>
                      <a:pt x="12829" y="15263"/>
                      <a:pt x="12772" y="15126"/>
                      <a:pt x="12772" y="14954"/>
                    </a:cubicBezTo>
                    <a:lnTo>
                      <a:pt x="12772" y="14315"/>
                    </a:lnTo>
                    <a:cubicBezTo>
                      <a:pt x="12772" y="14143"/>
                      <a:pt x="12829" y="14002"/>
                      <a:pt x="12899" y="14002"/>
                    </a:cubicBezTo>
                    <a:close/>
                    <a:moveTo>
                      <a:pt x="13599" y="14002"/>
                    </a:moveTo>
                    <a:lnTo>
                      <a:pt x="13722" y="14002"/>
                    </a:lnTo>
                    <a:cubicBezTo>
                      <a:pt x="13792" y="14002"/>
                      <a:pt x="13849" y="14143"/>
                      <a:pt x="13849" y="14315"/>
                    </a:cubicBezTo>
                    <a:lnTo>
                      <a:pt x="13849" y="14954"/>
                    </a:lnTo>
                    <a:cubicBezTo>
                      <a:pt x="13849" y="15126"/>
                      <a:pt x="13792" y="15263"/>
                      <a:pt x="13722" y="15263"/>
                    </a:cubicBezTo>
                    <a:lnTo>
                      <a:pt x="13599" y="15263"/>
                    </a:lnTo>
                    <a:cubicBezTo>
                      <a:pt x="13530" y="15263"/>
                      <a:pt x="13473" y="15126"/>
                      <a:pt x="13473" y="14954"/>
                    </a:cubicBezTo>
                    <a:lnTo>
                      <a:pt x="13473" y="14315"/>
                    </a:lnTo>
                    <a:cubicBezTo>
                      <a:pt x="13473" y="14143"/>
                      <a:pt x="13530" y="14002"/>
                      <a:pt x="13599" y="14002"/>
                    </a:cubicBezTo>
                    <a:close/>
                    <a:moveTo>
                      <a:pt x="14300" y="14002"/>
                    </a:moveTo>
                    <a:lnTo>
                      <a:pt x="14423" y="14002"/>
                    </a:lnTo>
                    <a:cubicBezTo>
                      <a:pt x="14493" y="14002"/>
                      <a:pt x="14550" y="14143"/>
                      <a:pt x="14550" y="14315"/>
                    </a:cubicBezTo>
                    <a:lnTo>
                      <a:pt x="14550" y="14954"/>
                    </a:lnTo>
                    <a:cubicBezTo>
                      <a:pt x="14550" y="15126"/>
                      <a:pt x="14493" y="15263"/>
                      <a:pt x="14423" y="15263"/>
                    </a:cubicBezTo>
                    <a:lnTo>
                      <a:pt x="14300" y="15263"/>
                    </a:lnTo>
                    <a:cubicBezTo>
                      <a:pt x="14230" y="15263"/>
                      <a:pt x="14173" y="15126"/>
                      <a:pt x="14173" y="14954"/>
                    </a:cubicBezTo>
                    <a:lnTo>
                      <a:pt x="14173" y="14315"/>
                    </a:lnTo>
                    <a:cubicBezTo>
                      <a:pt x="14173" y="14143"/>
                      <a:pt x="14230" y="14002"/>
                      <a:pt x="14300" y="14002"/>
                    </a:cubicBezTo>
                    <a:close/>
                    <a:moveTo>
                      <a:pt x="14999" y="14002"/>
                    </a:moveTo>
                    <a:lnTo>
                      <a:pt x="15124" y="14002"/>
                    </a:lnTo>
                    <a:cubicBezTo>
                      <a:pt x="15193" y="14002"/>
                      <a:pt x="15250" y="14143"/>
                      <a:pt x="15250" y="14315"/>
                    </a:cubicBezTo>
                    <a:lnTo>
                      <a:pt x="15250" y="14954"/>
                    </a:lnTo>
                    <a:cubicBezTo>
                      <a:pt x="15250" y="15126"/>
                      <a:pt x="15193" y="15263"/>
                      <a:pt x="15124" y="15263"/>
                    </a:cubicBezTo>
                    <a:lnTo>
                      <a:pt x="14999" y="15263"/>
                    </a:lnTo>
                    <a:cubicBezTo>
                      <a:pt x="14929" y="15263"/>
                      <a:pt x="14874" y="15126"/>
                      <a:pt x="14874" y="14954"/>
                    </a:cubicBezTo>
                    <a:lnTo>
                      <a:pt x="14874" y="14315"/>
                    </a:lnTo>
                    <a:cubicBezTo>
                      <a:pt x="14874" y="14143"/>
                      <a:pt x="14929" y="14002"/>
                      <a:pt x="14999" y="14002"/>
                    </a:cubicBezTo>
                    <a:close/>
                    <a:moveTo>
                      <a:pt x="15699" y="14002"/>
                    </a:moveTo>
                    <a:lnTo>
                      <a:pt x="15824" y="14002"/>
                    </a:lnTo>
                    <a:cubicBezTo>
                      <a:pt x="15894" y="14002"/>
                      <a:pt x="15949" y="14143"/>
                      <a:pt x="15949" y="14315"/>
                    </a:cubicBezTo>
                    <a:lnTo>
                      <a:pt x="15949" y="14954"/>
                    </a:lnTo>
                    <a:cubicBezTo>
                      <a:pt x="15949" y="15126"/>
                      <a:pt x="15894" y="15263"/>
                      <a:pt x="15824" y="15263"/>
                    </a:cubicBezTo>
                    <a:lnTo>
                      <a:pt x="15699" y="15263"/>
                    </a:lnTo>
                    <a:cubicBezTo>
                      <a:pt x="15630" y="15263"/>
                      <a:pt x="15573" y="15126"/>
                      <a:pt x="15573" y="14954"/>
                    </a:cubicBezTo>
                    <a:lnTo>
                      <a:pt x="15573" y="14315"/>
                    </a:lnTo>
                    <a:cubicBezTo>
                      <a:pt x="15573" y="14143"/>
                      <a:pt x="15630" y="14002"/>
                      <a:pt x="15699" y="14002"/>
                    </a:cubicBezTo>
                    <a:close/>
                    <a:moveTo>
                      <a:pt x="16400" y="14002"/>
                    </a:moveTo>
                    <a:lnTo>
                      <a:pt x="16523" y="14002"/>
                    </a:lnTo>
                    <a:cubicBezTo>
                      <a:pt x="16593" y="14002"/>
                      <a:pt x="16650" y="14143"/>
                      <a:pt x="16650" y="14315"/>
                    </a:cubicBezTo>
                    <a:lnTo>
                      <a:pt x="16650" y="14954"/>
                    </a:lnTo>
                    <a:cubicBezTo>
                      <a:pt x="16650" y="15126"/>
                      <a:pt x="16593" y="15263"/>
                      <a:pt x="16523" y="15263"/>
                    </a:cubicBezTo>
                    <a:lnTo>
                      <a:pt x="16400" y="15263"/>
                    </a:lnTo>
                    <a:cubicBezTo>
                      <a:pt x="16330" y="15263"/>
                      <a:pt x="16273" y="15126"/>
                      <a:pt x="16273" y="14954"/>
                    </a:cubicBezTo>
                    <a:lnTo>
                      <a:pt x="16273" y="14315"/>
                    </a:lnTo>
                    <a:cubicBezTo>
                      <a:pt x="16273" y="14143"/>
                      <a:pt x="16330" y="14002"/>
                      <a:pt x="16400" y="14002"/>
                    </a:cubicBezTo>
                    <a:close/>
                    <a:moveTo>
                      <a:pt x="17101" y="14002"/>
                    </a:moveTo>
                    <a:lnTo>
                      <a:pt x="17224" y="14002"/>
                    </a:lnTo>
                    <a:cubicBezTo>
                      <a:pt x="17294" y="14002"/>
                      <a:pt x="17351" y="14143"/>
                      <a:pt x="17351" y="14315"/>
                    </a:cubicBezTo>
                    <a:lnTo>
                      <a:pt x="17351" y="14954"/>
                    </a:lnTo>
                    <a:cubicBezTo>
                      <a:pt x="17351" y="15126"/>
                      <a:pt x="17294" y="15263"/>
                      <a:pt x="17224" y="15263"/>
                    </a:cubicBezTo>
                    <a:lnTo>
                      <a:pt x="17101" y="15263"/>
                    </a:lnTo>
                    <a:cubicBezTo>
                      <a:pt x="17031" y="15263"/>
                      <a:pt x="16974" y="15126"/>
                      <a:pt x="16974" y="14954"/>
                    </a:cubicBezTo>
                    <a:lnTo>
                      <a:pt x="16974" y="14315"/>
                    </a:lnTo>
                    <a:cubicBezTo>
                      <a:pt x="16974" y="14143"/>
                      <a:pt x="17031" y="14002"/>
                      <a:pt x="17101" y="14002"/>
                    </a:cubicBezTo>
                    <a:close/>
                    <a:moveTo>
                      <a:pt x="17801" y="14002"/>
                    </a:moveTo>
                    <a:lnTo>
                      <a:pt x="17925" y="14002"/>
                    </a:lnTo>
                    <a:cubicBezTo>
                      <a:pt x="17994" y="14002"/>
                      <a:pt x="18051" y="14143"/>
                      <a:pt x="18051" y="14315"/>
                    </a:cubicBezTo>
                    <a:lnTo>
                      <a:pt x="18051" y="14954"/>
                    </a:lnTo>
                    <a:cubicBezTo>
                      <a:pt x="18051" y="15126"/>
                      <a:pt x="17994" y="15263"/>
                      <a:pt x="17925" y="15263"/>
                    </a:cubicBezTo>
                    <a:lnTo>
                      <a:pt x="17801" y="15263"/>
                    </a:lnTo>
                    <a:cubicBezTo>
                      <a:pt x="17732" y="15263"/>
                      <a:pt x="17675" y="15126"/>
                      <a:pt x="17675" y="14954"/>
                    </a:cubicBezTo>
                    <a:lnTo>
                      <a:pt x="17675" y="14315"/>
                    </a:lnTo>
                    <a:cubicBezTo>
                      <a:pt x="17675" y="14143"/>
                      <a:pt x="17732" y="14002"/>
                      <a:pt x="17801" y="140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1531">
                  <a:spcBef>
                    <a:spcPts val="0"/>
                  </a:spcBef>
                  <a:defRPr spc="-44" sz="22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-512129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Thomas_Bayes.gif" descr="Thomas_Bayes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4213" y="8764855"/>
            <a:ext cx="4374006" cy="46905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00107-620656609.png" descr="00107-6206566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5713803" y="1831142"/>
            <a:ext cx="11542916" cy="115429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5" name="Quote Bubble"/>
          <p:cNvGrpSpPr/>
          <p:nvPr/>
        </p:nvGrpSpPr>
        <p:grpSpPr>
          <a:xfrm flipH="1">
            <a:off x="358886" y="265742"/>
            <a:ext cx="8528448" cy="5844063"/>
            <a:chOff x="0" y="0"/>
            <a:chExt cx="8528446" cy="5844062"/>
          </a:xfrm>
        </p:grpSpPr>
        <p:sp>
          <p:nvSpPr>
            <p:cNvPr id="234" name="Quote Bubble"/>
            <p:cNvSpPr/>
            <p:nvPr/>
          </p:nvSpPr>
          <p:spPr>
            <a:xfrm>
              <a:off x="76200" y="76200"/>
              <a:ext cx="8375892" cy="5029933"/>
            </a:xfrm>
            <a:prstGeom prst="wedgeEllipseCallout">
              <a:avLst>
                <a:gd name="adj1" fmla="val -49501"/>
                <a:gd name="adj2" fmla="val 63303"/>
              </a:avLst>
            </a:prstGeom>
            <a:solidFill>
              <a:schemeClr val="accent4">
                <a:hueOff val="-1193508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33" name="Quote Bubble Quote bubble" descr="Quote Bubble Quote bubbl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528447" cy="5844063"/>
            </a:xfrm>
            <a:prstGeom prst="rect">
              <a:avLst/>
            </a:prstGeom>
            <a:effectLst/>
          </p:spPr>
        </p:pic>
      </p:grpSp>
      <p:sp>
        <p:nvSpPr>
          <p:cNvPr id="236" name="Or more eloquently,…"/>
          <p:cNvSpPr txBox="1"/>
          <p:nvPr/>
        </p:nvSpPr>
        <p:spPr>
          <a:xfrm>
            <a:off x="808656" y="1112328"/>
            <a:ext cx="7628907" cy="3437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defRPr sz="57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Or more eloquently,</a:t>
            </a:r>
            <a:br/>
          </a:p>
          <a:p>
            <a:pPr algn="ctr">
              <a:lnSpc>
                <a:spcPct val="90000"/>
              </a:lnSpc>
              <a:spcBef>
                <a:spcPts val="0"/>
              </a:spcBef>
              <a:defRPr sz="57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</a:p>
          <a:p>
            <a:pPr algn="ctr">
              <a:lnSpc>
                <a:spcPct val="90000"/>
              </a:lnSpc>
              <a:spcBef>
                <a:spcPts val="0"/>
              </a:spcBef>
              <a:defRPr sz="57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as MY theorem says.</a:t>
            </a:r>
          </a:p>
        </p:txBody>
      </p:sp>
      <p:grpSp>
        <p:nvGrpSpPr>
          <p:cNvPr id="239" name="Shut up Bayes. You didn’t come up with that stuff and you know it."/>
          <p:cNvGrpSpPr/>
          <p:nvPr/>
        </p:nvGrpSpPr>
        <p:grpSpPr>
          <a:xfrm>
            <a:off x="15340240" y="1049312"/>
            <a:ext cx="8684817" cy="4973376"/>
            <a:chOff x="0" y="0"/>
            <a:chExt cx="8684815" cy="4973374"/>
          </a:xfrm>
        </p:grpSpPr>
        <p:sp>
          <p:nvSpPr>
            <p:cNvPr id="238" name="Shut up Bayes. You didn’t come up with that stuff and you know it."/>
            <p:cNvSpPr/>
            <p:nvPr/>
          </p:nvSpPr>
          <p:spPr>
            <a:xfrm>
              <a:off x="76200" y="76200"/>
              <a:ext cx="8532319" cy="4236879"/>
            </a:xfrm>
            <a:prstGeom prst="wedgeEllipseCallout">
              <a:avLst>
                <a:gd name="adj1" fmla="val -49568"/>
                <a:gd name="adj2" fmla="val 63916"/>
              </a:avLst>
            </a:prstGeom>
            <a:solidFill>
              <a:schemeClr val="accent4">
                <a:hueOff val="-1193508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90000"/>
                </a:lnSpc>
                <a:spcBef>
                  <a:spcPts val="0"/>
                </a:spcBef>
                <a:defRPr sz="5700"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/>
              <a:r>
                <a:t>Shut up Bayes. You didn’t come up with that stuff and you know it.</a:t>
              </a:r>
            </a:p>
          </p:txBody>
        </p:sp>
        <p:pic>
          <p:nvPicPr>
            <p:cNvPr id="237" name="Shut up Bayes. You didn’t come up with that stuff and you know it. Shut up Bayes. You didn’t come up with that stuff and you know it." descr="Shut up Bayes. You didn’t come up with that stuff and you know it. Shut up Bayes. You didn’t come up with that stuff and you know it.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8684816" cy="4973376"/>
            </a:xfrm>
            <a:prstGeom prst="rect">
              <a:avLst/>
            </a:prstGeom>
            <a:effectLst/>
          </p:spPr>
        </p:pic>
      </p:grpSp>
      <p:grpSp>
        <p:nvGrpSpPr>
          <p:cNvPr id="243" name="Group"/>
          <p:cNvGrpSpPr/>
          <p:nvPr/>
        </p:nvGrpSpPr>
        <p:grpSpPr>
          <a:xfrm>
            <a:off x="2997543" y="2073968"/>
            <a:ext cx="3302661" cy="471984"/>
            <a:chOff x="0" y="0"/>
            <a:chExt cx="3302660" cy="471982"/>
          </a:xfrm>
        </p:grpSpPr>
        <p:sp>
          <p:nvSpPr>
            <p:cNvPr id="240" name="Equation"/>
            <p:cNvSpPr txBox="1"/>
            <p:nvPr/>
          </p:nvSpPr>
          <p:spPr>
            <a:xfrm>
              <a:off x="0" y="0"/>
              <a:ext cx="3302661" cy="435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spcBef>
                  <a:spcPts val="0"/>
                </a:spcBef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m:oMathPara>
              </a14:m>
              <a:endParaRPr sz="3800"/>
            </a:p>
          </p:txBody>
        </p:sp>
        <p:sp>
          <p:nvSpPr>
            <p:cNvPr id="241" name="Coffee"/>
            <p:cNvSpPr/>
            <p:nvPr/>
          </p:nvSpPr>
          <p:spPr>
            <a:xfrm>
              <a:off x="566335" y="76685"/>
              <a:ext cx="626196" cy="395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fill="norm" stroke="1" extrusionOk="0">
                  <a:moveTo>
                    <a:pt x="3632" y="0"/>
                  </a:moveTo>
                  <a:cubicBezTo>
                    <a:pt x="3310" y="0"/>
                    <a:pt x="3052" y="422"/>
                    <a:pt x="3063" y="933"/>
                  </a:cubicBezTo>
                  <a:cubicBezTo>
                    <a:pt x="3133" y="4055"/>
                    <a:pt x="3513" y="14136"/>
                    <a:pt x="5539" y="17628"/>
                  </a:cubicBezTo>
                  <a:lnTo>
                    <a:pt x="193" y="17628"/>
                  </a:lnTo>
                  <a:cubicBezTo>
                    <a:pt x="25" y="17628"/>
                    <a:pt x="-45" y="17817"/>
                    <a:pt x="30" y="18055"/>
                  </a:cubicBezTo>
                  <a:cubicBezTo>
                    <a:pt x="392" y="19213"/>
                    <a:pt x="2458" y="21600"/>
                    <a:pt x="4710" y="21600"/>
                  </a:cubicBezTo>
                  <a:cubicBezTo>
                    <a:pt x="6340" y="21600"/>
                    <a:pt x="15171" y="21600"/>
                    <a:pt x="16800" y="21600"/>
                  </a:cubicBezTo>
                  <a:cubicBezTo>
                    <a:pt x="19052" y="21600"/>
                    <a:pt x="21118" y="19213"/>
                    <a:pt x="21480" y="18055"/>
                  </a:cubicBezTo>
                  <a:cubicBezTo>
                    <a:pt x="21555" y="17817"/>
                    <a:pt x="21485" y="17628"/>
                    <a:pt x="21317" y="17628"/>
                  </a:cubicBezTo>
                  <a:lnTo>
                    <a:pt x="15393" y="17628"/>
                  </a:lnTo>
                  <a:cubicBezTo>
                    <a:pt x="15657" y="17172"/>
                    <a:pt x="15893" y="16606"/>
                    <a:pt x="16104" y="15957"/>
                  </a:cubicBezTo>
                  <a:cubicBezTo>
                    <a:pt x="16236" y="15552"/>
                    <a:pt x="16495" y="15291"/>
                    <a:pt x="16782" y="15291"/>
                  </a:cubicBezTo>
                  <a:lnTo>
                    <a:pt x="17640" y="15291"/>
                  </a:lnTo>
                  <a:cubicBezTo>
                    <a:pt x="20190" y="15291"/>
                    <a:pt x="21524" y="11448"/>
                    <a:pt x="21524" y="7654"/>
                  </a:cubicBezTo>
                  <a:cubicBezTo>
                    <a:pt x="21524" y="4558"/>
                    <a:pt x="20609" y="2922"/>
                    <a:pt x="18877" y="2922"/>
                  </a:cubicBezTo>
                  <a:lnTo>
                    <a:pt x="18225" y="2922"/>
                  </a:lnTo>
                  <a:cubicBezTo>
                    <a:pt x="17999" y="2922"/>
                    <a:pt x="17819" y="2620"/>
                    <a:pt x="17831" y="2262"/>
                  </a:cubicBezTo>
                  <a:cubicBezTo>
                    <a:pt x="17850" y="1741"/>
                    <a:pt x="17860" y="1291"/>
                    <a:pt x="17868" y="933"/>
                  </a:cubicBezTo>
                  <a:cubicBezTo>
                    <a:pt x="17880" y="422"/>
                    <a:pt x="17623" y="0"/>
                    <a:pt x="17302" y="0"/>
                  </a:cubicBezTo>
                  <a:lnTo>
                    <a:pt x="3632" y="0"/>
                  </a:lnTo>
                  <a:close/>
                  <a:moveTo>
                    <a:pt x="18465" y="4660"/>
                  </a:moveTo>
                  <a:lnTo>
                    <a:pt x="18877" y="4660"/>
                  </a:lnTo>
                  <a:cubicBezTo>
                    <a:pt x="19810" y="4660"/>
                    <a:pt x="20431" y="5169"/>
                    <a:pt x="20431" y="7654"/>
                  </a:cubicBezTo>
                  <a:cubicBezTo>
                    <a:pt x="20431" y="10024"/>
                    <a:pt x="19688" y="13553"/>
                    <a:pt x="17640" y="13553"/>
                  </a:cubicBezTo>
                  <a:lnTo>
                    <a:pt x="17403" y="13553"/>
                  </a:lnTo>
                  <a:cubicBezTo>
                    <a:pt x="17062" y="13553"/>
                    <a:pt x="16817" y="13039"/>
                    <a:pt x="16906" y="12516"/>
                  </a:cubicBezTo>
                  <a:cubicBezTo>
                    <a:pt x="17276" y="10356"/>
                    <a:pt x="17506" y="7951"/>
                    <a:pt x="17650" y="5830"/>
                  </a:cubicBezTo>
                  <a:cubicBezTo>
                    <a:pt x="17695" y="5166"/>
                    <a:pt x="18045" y="4660"/>
                    <a:pt x="18465" y="4660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chemeClr val="accent5">
                      <a:hueOff val="129701"/>
                      <a:lumOff val="-22825"/>
                    </a:schemeClr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  <p:sp>
          <p:nvSpPr>
            <p:cNvPr id="242" name="Water"/>
            <p:cNvSpPr/>
            <p:nvPr/>
          </p:nvSpPr>
          <p:spPr>
            <a:xfrm>
              <a:off x="1651814" y="148809"/>
              <a:ext cx="724150" cy="251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728"/>
                  </a:lnTo>
                  <a:cubicBezTo>
                    <a:pt x="292" y="3728"/>
                    <a:pt x="665" y="4209"/>
                    <a:pt x="1059" y="4708"/>
                  </a:cubicBezTo>
                  <a:cubicBezTo>
                    <a:pt x="1551" y="5332"/>
                    <a:pt x="2109" y="6053"/>
                    <a:pt x="2703" y="6053"/>
                  </a:cubicBezTo>
                  <a:cubicBezTo>
                    <a:pt x="3287" y="6053"/>
                    <a:pt x="3802" y="5365"/>
                    <a:pt x="4256" y="4757"/>
                  </a:cubicBezTo>
                  <a:cubicBezTo>
                    <a:pt x="4656" y="4226"/>
                    <a:pt x="5034" y="3728"/>
                    <a:pt x="5402" y="3728"/>
                  </a:cubicBezTo>
                  <a:cubicBezTo>
                    <a:pt x="5769" y="3728"/>
                    <a:pt x="6142" y="4226"/>
                    <a:pt x="6542" y="4757"/>
                  </a:cubicBezTo>
                  <a:cubicBezTo>
                    <a:pt x="6996" y="5365"/>
                    <a:pt x="7516" y="6053"/>
                    <a:pt x="8105" y="6053"/>
                  </a:cubicBezTo>
                  <a:cubicBezTo>
                    <a:pt x="8689" y="6053"/>
                    <a:pt x="9186" y="5380"/>
                    <a:pt x="9624" y="4771"/>
                  </a:cubicBezTo>
                  <a:cubicBezTo>
                    <a:pt x="10019" y="4225"/>
                    <a:pt x="10392" y="3728"/>
                    <a:pt x="10803" y="3728"/>
                  </a:cubicBezTo>
                  <a:cubicBezTo>
                    <a:pt x="11187" y="3728"/>
                    <a:pt x="11512" y="4178"/>
                    <a:pt x="11885" y="4708"/>
                  </a:cubicBezTo>
                  <a:cubicBezTo>
                    <a:pt x="12328" y="5332"/>
                    <a:pt x="12837" y="6053"/>
                    <a:pt x="13502" y="6053"/>
                  </a:cubicBezTo>
                  <a:cubicBezTo>
                    <a:pt x="14172" y="6053"/>
                    <a:pt x="14690" y="5333"/>
                    <a:pt x="15144" y="4693"/>
                  </a:cubicBezTo>
                  <a:cubicBezTo>
                    <a:pt x="15517" y="4179"/>
                    <a:pt x="15836" y="3728"/>
                    <a:pt x="16198" y="3728"/>
                  </a:cubicBezTo>
                  <a:cubicBezTo>
                    <a:pt x="16566" y="3728"/>
                    <a:pt x="16902" y="4182"/>
                    <a:pt x="17291" y="4727"/>
                  </a:cubicBezTo>
                  <a:cubicBezTo>
                    <a:pt x="17746" y="5351"/>
                    <a:pt x="18264" y="6053"/>
                    <a:pt x="18902" y="6053"/>
                  </a:cubicBezTo>
                  <a:cubicBezTo>
                    <a:pt x="19556" y="6053"/>
                    <a:pt x="20113" y="5319"/>
                    <a:pt x="20605" y="4664"/>
                  </a:cubicBezTo>
                  <a:cubicBezTo>
                    <a:pt x="20972" y="4181"/>
                    <a:pt x="21319" y="3728"/>
                    <a:pt x="21600" y="3728"/>
                  </a:cubicBezTo>
                  <a:lnTo>
                    <a:pt x="21600" y="0"/>
                  </a:lnTo>
                  <a:cubicBezTo>
                    <a:pt x="21038" y="0"/>
                    <a:pt x="20547" y="653"/>
                    <a:pt x="20071" y="1277"/>
                  </a:cubicBezTo>
                  <a:cubicBezTo>
                    <a:pt x="19655" y="1807"/>
                    <a:pt x="19270" y="2325"/>
                    <a:pt x="18897" y="2325"/>
                  </a:cubicBezTo>
                  <a:cubicBezTo>
                    <a:pt x="18551" y="2325"/>
                    <a:pt x="18221" y="1870"/>
                    <a:pt x="17842" y="1355"/>
                  </a:cubicBezTo>
                  <a:cubicBezTo>
                    <a:pt x="17377" y="715"/>
                    <a:pt x="16853" y="0"/>
                    <a:pt x="16198" y="0"/>
                  </a:cubicBezTo>
                  <a:cubicBezTo>
                    <a:pt x="15544" y="0"/>
                    <a:pt x="15037" y="716"/>
                    <a:pt x="14583" y="1340"/>
                  </a:cubicBezTo>
                  <a:cubicBezTo>
                    <a:pt x="14205" y="1871"/>
                    <a:pt x="13875" y="2325"/>
                    <a:pt x="13502" y="2325"/>
                  </a:cubicBezTo>
                  <a:cubicBezTo>
                    <a:pt x="13134" y="2325"/>
                    <a:pt x="12820" y="1870"/>
                    <a:pt x="12452" y="1355"/>
                  </a:cubicBezTo>
                  <a:cubicBezTo>
                    <a:pt x="11998" y="715"/>
                    <a:pt x="11485" y="0"/>
                    <a:pt x="10803" y="0"/>
                  </a:cubicBezTo>
                  <a:cubicBezTo>
                    <a:pt x="10106" y="0"/>
                    <a:pt x="9554" y="749"/>
                    <a:pt x="9073" y="1404"/>
                  </a:cubicBezTo>
                  <a:cubicBezTo>
                    <a:pt x="8711" y="1903"/>
                    <a:pt x="8402" y="2325"/>
                    <a:pt x="8105" y="2325"/>
                  </a:cubicBezTo>
                  <a:cubicBezTo>
                    <a:pt x="7802" y="2325"/>
                    <a:pt x="7467" y="1889"/>
                    <a:pt x="7083" y="1374"/>
                  </a:cubicBezTo>
                  <a:cubicBezTo>
                    <a:pt x="6602" y="735"/>
                    <a:pt x="6050" y="0"/>
                    <a:pt x="5402" y="0"/>
                  </a:cubicBezTo>
                  <a:cubicBezTo>
                    <a:pt x="4747" y="0"/>
                    <a:pt x="4202" y="735"/>
                    <a:pt x="3715" y="1374"/>
                  </a:cubicBezTo>
                  <a:cubicBezTo>
                    <a:pt x="3348" y="1858"/>
                    <a:pt x="3001" y="2325"/>
                    <a:pt x="2703" y="2325"/>
                  </a:cubicBezTo>
                  <a:cubicBezTo>
                    <a:pt x="2384" y="2325"/>
                    <a:pt x="1996" y="1827"/>
                    <a:pt x="1585" y="1296"/>
                  </a:cubicBezTo>
                  <a:cubicBezTo>
                    <a:pt x="1082" y="657"/>
                    <a:pt x="568" y="0"/>
                    <a:pt x="0" y="0"/>
                  </a:cubicBezTo>
                  <a:close/>
                  <a:moveTo>
                    <a:pt x="0" y="7769"/>
                  </a:moveTo>
                  <a:lnTo>
                    <a:pt x="0" y="11492"/>
                  </a:lnTo>
                  <a:cubicBezTo>
                    <a:pt x="292" y="11492"/>
                    <a:pt x="665" y="11977"/>
                    <a:pt x="1059" y="12477"/>
                  </a:cubicBezTo>
                  <a:cubicBezTo>
                    <a:pt x="1551" y="13100"/>
                    <a:pt x="2109" y="13817"/>
                    <a:pt x="2703" y="13817"/>
                  </a:cubicBezTo>
                  <a:cubicBezTo>
                    <a:pt x="3287" y="13817"/>
                    <a:pt x="3802" y="13133"/>
                    <a:pt x="4256" y="12525"/>
                  </a:cubicBezTo>
                  <a:cubicBezTo>
                    <a:pt x="4656" y="11995"/>
                    <a:pt x="5034" y="11492"/>
                    <a:pt x="5402" y="11492"/>
                  </a:cubicBezTo>
                  <a:cubicBezTo>
                    <a:pt x="5769" y="11492"/>
                    <a:pt x="6142" y="11995"/>
                    <a:pt x="6542" y="12525"/>
                  </a:cubicBezTo>
                  <a:cubicBezTo>
                    <a:pt x="6996" y="13133"/>
                    <a:pt x="7516" y="13817"/>
                    <a:pt x="8105" y="13817"/>
                  </a:cubicBezTo>
                  <a:cubicBezTo>
                    <a:pt x="8689" y="13817"/>
                    <a:pt x="9186" y="13148"/>
                    <a:pt x="9624" y="12540"/>
                  </a:cubicBezTo>
                  <a:cubicBezTo>
                    <a:pt x="10019" y="11994"/>
                    <a:pt x="10392" y="11492"/>
                    <a:pt x="10803" y="11492"/>
                  </a:cubicBezTo>
                  <a:cubicBezTo>
                    <a:pt x="11187" y="11492"/>
                    <a:pt x="11512" y="11946"/>
                    <a:pt x="11885" y="12477"/>
                  </a:cubicBezTo>
                  <a:cubicBezTo>
                    <a:pt x="12328" y="13100"/>
                    <a:pt x="12837" y="13817"/>
                    <a:pt x="13502" y="13817"/>
                  </a:cubicBezTo>
                  <a:cubicBezTo>
                    <a:pt x="14172" y="13817"/>
                    <a:pt x="14690" y="13101"/>
                    <a:pt x="15144" y="12462"/>
                  </a:cubicBezTo>
                  <a:cubicBezTo>
                    <a:pt x="15517" y="11947"/>
                    <a:pt x="15836" y="11492"/>
                    <a:pt x="16198" y="11492"/>
                  </a:cubicBezTo>
                  <a:cubicBezTo>
                    <a:pt x="16566" y="11492"/>
                    <a:pt x="16902" y="11945"/>
                    <a:pt x="17291" y="12491"/>
                  </a:cubicBezTo>
                  <a:cubicBezTo>
                    <a:pt x="17746" y="13115"/>
                    <a:pt x="18264" y="13817"/>
                    <a:pt x="18902" y="13817"/>
                  </a:cubicBezTo>
                  <a:cubicBezTo>
                    <a:pt x="19556" y="13817"/>
                    <a:pt x="20113" y="13083"/>
                    <a:pt x="20605" y="12428"/>
                  </a:cubicBezTo>
                  <a:cubicBezTo>
                    <a:pt x="20972" y="11944"/>
                    <a:pt x="21319" y="11492"/>
                    <a:pt x="21600" y="11492"/>
                  </a:cubicBezTo>
                  <a:lnTo>
                    <a:pt x="21600" y="7769"/>
                  </a:lnTo>
                  <a:cubicBezTo>
                    <a:pt x="21038" y="7769"/>
                    <a:pt x="20547" y="8422"/>
                    <a:pt x="20071" y="9045"/>
                  </a:cubicBezTo>
                  <a:cubicBezTo>
                    <a:pt x="19655" y="9591"/>
                    <a:pt x="19270" y="10088"/>
                    <a:pt x="18897" y="10088"/>
                  </a:cubicBezTo>
                  <a:cubicBezTo>
                    <a:pt x="18551" y="10088"/>
                    <a:pt x="18221" y="9638"/>
                    <a:pt x="17842" y="9123"/>
                  </a:cubicBezTo>
                  <a:cubicBezTo>
                    <a:pt x="17377" y="8484"/>
                    <a:pt x="16853" y="7769"/>
                    <a:pt x="16198" y="7769"/>
                  </a:cubicBezTo>
                  <a:cubicBezTo>
                    <a:pt x="15544" y="7769"/>
                    <a:pt x="15037" y="8485"/>
                    <a:pt x="14583" y="9109"/>
                  </a:cubicBezTo>
                  <a:cubicBezTo>
                    <a:pt x="14205" y="9639"/>
                    <a:pt x="13875" y="10088"/>
                    <a:pt x="13502" y="10088"/>
                  </a:cubicBezTo>
                  <a:cubicBezTo>
                    <a:pt x="13134" y="10088"/>
                    <a:pt x="12820" y="9638"/>
                    <a:pt x="12452" y="9123"/>
                  </a:cubicBezTo>
                  <a:cubicBezTo>
                    <a:pt x="11998" y="8484"/>
                    <a:pt x="11485" y="7769"/>
                    <a:pt x="10803" y="7769"/>
                  </a:cubicBezTo>
                  <a:cubicBezTo>
                    <a:pt x="10106" y="7769"/>
                    <a:pt x="9554" y="8517"/>
                    <a:pt x="9073" y="9172"/>
                  </a:cubicBezTo>
                  <a:cubicBezTo>
                    <a:pt x="8711" y="9671"/>
                    <a:pt x="8402" y="10088"/>
                    <a:pt x="8105" y="10088"/>
                  </a:cubicBezTo>
                  <a:cubicBezTo>
                    <a:pt x="7802" y="10088"/>
                    <a:pt x="7467" y="9653"/>
                    <a:pt x="7083" y="9138"/>
                  </a:cubicBezTo>
                  <a:cubicBezTo>
                    <a:pt x="6602" y="8499"/>
                    <a:pt x="6050" y="7769"/>
                    <a:pt x="5402" y="7769"/>
                  </a:cubicBezTo>
                  <a:cubicBezTo>
                    <a:pt x="4747" y="7769"/>
                    <a:pt x="4202" y="8499"/>
                    <a:pt x="3715" y="9138"/>
                  </a:cubicBezTo>
                  <a:cubicBezTo>
                    <a:pt x="3348" y="9622"/>
                    <a:pt x="3001" y="10088"/>
                    <a:pt x="2703" y="10088"/>
                  </a:cubicBezTo>
                  <a:cubicBezTo>
                    <a:pt x="2384" y="10088"/>
                    <a:pt x="1996" y="9590"/>
                    <a:pt x="1585" y="9060"/>
                  </a:cubicBezTo>
                  <a:cubicBezTo>
                    <a:pt x="1082" y="8421"/>
                    <a:pt x="568" y="7769"/>
                    <a:pt x="0" y="7769"/>
                  </a:cubicBezTo>
                  <a:close/>
                  <a:moveTo>
                    <a:pt x="0" y="15547"/>
                  </a:moveTo>
                  <a:lnTo>
                    <a:pt x="0" y="19275"/>
                  </a:lnTo>
                  <a:cubicBezTo>
                    <a:pt x="292" y="19275"/>
                    <a:pt x="665" y="19761"/>
                    <a:pt x="1059" y="20260"/>
                  </a:cubicBezTo>
                  <a:cubicBezTo>
                    <a:pt x="1551" y="20884"/>
                    <a:pt x="2109" y="21600"/>
                    <a:pt x="2703" y="21600"/>
                  </a:cubicBezTo>
                  <a:cubicBezTo>
                    <a:pt x="3287" y="21600"/>
                    <a:pt x="3802" y="20912"/>
                    <a:pt x="4256" y="20304"/>
                  </a:cubicBezTo>
                  <a:cubicBezTo>
                    <a:pt x="4656" y="19773"/>
                    <a:pt x="5034" y="19275"/>
                    <a:pt x="5402" y="19275"/>
                  </a:cubicBezTo>
                  <a:cubicBezTo>
                    <a:pt x="5769" y="19275"/>
                    <a:pt x="6142" y="19773"/>
                    <a:pt x="6542" y="20304"/>
                  </a:cubicBezTo>
                  <a:cubicBezTo>
                    <a:pt x="6996" y="20912"/>
                    <a:pt x="7516" y="21600"/>
                    <a:pt x="8105" y="21600"/>
                  </a:cubicBezTo>
                  <a:cubicBezTo>
                    <a:pt x="8689" y="21600"/>
                    <a:pt x="9186" y="20931"/>
                    <a:pt x="9624" y="20323"/>
                  </a:cubicBezTo>
                  <a:cubicBezTo>
                    <a:pt x="10019" y="19777"/>
                    <a:pt x="10392" y="19275"/>
                    <a:pt x="10803" y="19275"/>
                  </a:cubicBezTo>
                  <a:cubicBezTo>
                    <a:pt x="11187" y="19275"/>
                    <a:pt x="11512" y="19729"/>
                    <a:pt x="11885" y="20260"/>
                  </a:cubicBezTo>
                  <a:cubicBezTo>
                    <a:pt x="12328" y="20884"/>
                    <a:pt x="12837" y="21600"/>
                    <a:pt x="13502" y="21600"/>
                  </a:cubicBezTo>
                  <a:cubicBezTo>
                    <a:pt x="14172" y="21600"/>
                    <a:pt x="14690" y="20885"/>
                    <a:pt x="15144" y="20245"/>
                  </a:cubicBezTo>
                  <a:cubicBezTo>
                    <a:pt x="15517" y="19730"/>
                    <a:pt x="15836" y="19275"/>
                    <a:pt x="16198" y="19275"/>
                  </a:cubicBezTo>
                  <a:cubicBezTo>
                    <a:pt x="16566" y="19275"/>
                    <a:pt x="16902" y="19729"/>
                    <a:pt x="17291" y="20274"/>
                  </a:cubicBezTo>
                  <a:cubicBezTo>
                    <a:pt x="17746" y="20898"/>
                    <a:pt x="18264" y="21600"/>
                    <a:pt x="18902" y="21600"/>
                  </a:cubicBezTo>
                  <a:cubicBezTo>
                    <a:pt x="19556" y="21600"/>
                    <a:pt x="20113" y="20866"/>
                    <a:pt x="20605" y="20211"/>
                  </a:cubicBezTo>
                  <a:cubicBezTo>
                    <a:pt x="20972" y="19728"/>
                    <a:pt x="21319" y="19275"/>
                    <a:pt x="21600" y="19275"/>
                  </a:cubicBezTo>
                  <a:lnTo>
                    <a:pt x="21600" y="15547"/>
                  </a:lnTo>
                  <a:cubicBezTo>
                    <a:pt x="21038" y="15547"/>
                    <a:pt x="20547" y="16205"/>
                    <a:pt x="20071" y="16829"/>
                  </a:cubicBezTo>
                  <a:cubicBezTo>
                    <a:pt x="19655" y="17359"/>
                    <a:pt x="19270" y="17872"/>
                    <a:pt x="18897" y="17872"/>
                  </a:cubicBezTo>
                  <a:cubicBezTo>
                    <a:pt x="18551" y="17872"/>
                    <a:pt x="18221" y="17421"/>
                    <a:pt x="17842" y="16907"/>
                  </a:cubicBezTo>
                  <a:cubicBezTo>
                    <a:pt x="17377" y="16267"/>
                    <a:pt x="16853" y="15547"/>
                    <a:pt x="16198" y="15547"/>
                  </a:cubicBezTo>
                  <a:cubicBezTo>
                    <a:pt x="15544" y="15547"/>
                    <a:pt x="15037" y="16268"/>
                    <a:pt x="14583" y="16892"/>
                  </a:cubicBezTo>
                  <a:cubicBezTo>
                    <a:pt x="14205" y="17422"/>
                    <a:pt x="13875" y="17872"/>
                    <a:pt x="13502" y="17872"/>
                  </a:cubicBezTo>
                  <a:cubicBezTo>
                    <a:pt x="13134" y="17872"/>
                    <a:pt x="12820" y="17421"/>
                    <a:pt x="12452" y="16907"/>
                  </a:cubicBezTo>
                  <a:cubicBezTo>
                    <a:pt x="11998" y="16267"/>
                    <a:pt x="11485" y="15547"/>
                    <a:pt x="10803" y="15547"/>
                  </a:cubicBezTo>
                  <a:cubicBezTo>
                    <a:pt x="10106" y="15547"/>
                    <a:pt x="9554" y="16296"/>
                    <a:pt x="9073" y="16951"/>
                  </a:cubicBezTo>
                  <a:cubicBezTo>
                    <a:pt x="8711" y="17450"/>
                    <a:pt x="8402" y="17872"/>
                    <a:pt x="8105" y="17872"/>
                  </a:cubicBezTo>
                  <a:cubicBezTo>
                    <a:pt x="7802" y="17872"/>
                    <a:pt x="7467" y="17436"/>
                    <a:pt x="7083" y="16921"/>
                  </a:cubicBezTo>
                  <a:cubicBezTo>
                    <a:pt x="6602" y="16282"/>
                    <a:pt x="6050" y="15547"/>
                    <a:pt x="5402" y="15547"/>
                  </a:cubicBezTo>
                  <a:cubicBezTo>
                    <a:pt x="4747" y="15547"/>
                    <a:pt x="4202" y="16282"/>
                    <a:pt x="3715" y="16921"/>
                  </a:cubicBezTo>
                  <a:cubicBezTo>
                    <a:pt x="3348" y="17405"/>
                    <a:pt x="3001" y="17872"/>
                    <a:pt x="2703" y="17872"/>
                  </a:cubicBezTo>
                  <a:cubicBezTo>
                    <a:pt x="2384" y="17872"/>
                    <a:pt x="1996" y="17374"/>
                    <a:pt x="1585" y="16843"/>
                  </a:cubicBezTo>
                  <a:cubicBezTo>
                    <a:pt x="1082" y="16204"/>
                    <a:pt x="568" y="15547"/>
                    <a:pt x="0" y="15547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</p:grpSp>
      <p:grpSp>
        <p:nvGrpSpPr>
          <p:cNvPr id="248" name="Group"/>
          <p:cNvGrpSpPr/>
          <p:nvPr/>
        </p:nvGrpSpPr>
        <p:grpSpPr>
          <a:xfrm>
            <a:off x="869847" y="2893216"/>
            <a:ext cx="7558052" cy="471984"/>
            <a:chOff x="0" y="0"/>
            <a:chExt cx="7558051" cy="471982"/>
          </a:xfrm>
        </p:grpSpPr>
        <p:sp>
          <p:nvSpPr>
            <p:cNvPr id="244" name="Equation"/>
            <p:cNvSpPr txBox="1"/>
            <p:nvPr/>
          </p:nvSpPr>
          <p:spPr>
            <a:xfrm>
              <a:off x="0" y="0"/>
              <a:ext cx="7558052" cy="4719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defTabSz="914400" latinLnBrk="1">
                <a:spcBef>
                  <a:spcPts val="0"/>
                </a:spcBef>
                <a:defRPr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recent history</m:t>
                    </m:r>
                    <m:r>
                      <a:rPr xmlns:a="http://schemas.openxmlformats.org/drawingml/2006/main"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sz="3800"/>
            </a:p>
          </p:txBody>
        </p:sp>
        <p:sp>
          <p:nvSpPr>
            <p:cNvPr id="245" name="Coffee"/>
            <p:cNvSpPr/>
            <p:nvPr/>
          </p:nvSpPr>
          <p:spPr>
            <a:xfrm>
              <a:off x="1662788" y="39438"/>
              <a:ext cx="622727" cy="39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fill="norm" stroke="1" extrusionOk="0">
                  <a:moveTo>
                    <a:pt x="3632" y="0"/>
                  </a:moveTo>
                  <a:cubicBezTo>
                    <a:pt x="3310" y="0"/>
                    <a:pt x="3052" y="422"/>
                    <a:pt x="3063" y="933"/>
                  </a:cubicBezTo>
                  <a:cubicBezTo>
                    <a:pt x="3133" y="4055"/>
                    <a:pt x="3513" y="14136"/>
                    <a:pt x="5539" y="17628"/>
                  </a:cubicBezTo>
                  <a:lnTo>
                    <a:pt x="193" y="17628"/>
                  </a:lnTo>
                  <a:cubicBezTo>
                    <a:pt x="25" y="17628"/>
                    <a:pt x="-45" y="17817"/>
                    <a:pt x="30" y="18055"/>
                  </a:cubicBezTo>
                  <a:cubicBezTo>
                    <a:pt x="392" y="19213"/>
                    <a:pt x="2458" y="21600"/>
                    <a:pt x="4710" y="21600"/>
                  </a:cubicBezTo>
                  <a:cubicBezTo>
                    <a:pt x="6340" y="21600"/>
                    <a:pt x="15171" y="21600"/>
                    <a:pt x="16800" y="21600"/>
                  </a:cubicBezTo>
                  <a:cubicBezTo>
                    <a:pt x="19052" y="21600"/>
                    <a:pt x="21118" y="19213"/>
                    <a:pt x="21480" y="18055"/>
                  </a:cubicBezTo>
                  <a:cubicBezTo>
                    <a:pt x="21555" y="17817"/>
                    <a:pt x="21485" y="17628"/>
                    <a:pt x="21317" y="17628"/>
                  </a:cubicBezTo>
                  <a:lnTo>
                    <a:pt x="15393" y="17628"/>
                  </a:lnTo>
                  <a:cubicBezTo>
                    <a:pt x="15657" y="17172"/>
                    <a:pt x="15893" y="16606"/>
                    <a:pt x="16104" y="15957"/>
                  </a:cubicBezTo>
                  <a:cubicBezTo>
                    <a:pt x="16236" y="15552"/>
                    <a:pt x="16495" y="15291"/>
                    <a:pt x="16782" y="15291"/>
                  </a:cubicBezTo>
                  <a:lnTo>
                    <a:pt x="17640" y="15291"/>
                  </a:lnTo>
                  <a:cubicBezTo>
                    <a:pt x="20190" y="15291"/>
                    <a:pt x="21524" y="11448"/>
                    <a:pt x="21524" y="7654"/>
                  </a:cubicBezTo>
                  <a:cubicBezTo>
                    <a:pt x="21524" y="4558"/>
                    <a:pt x="20609" y="2922"/>
                    <a:pt x="18877" y="2922"/>
                  </a:cubicBezTo>
                  <a:lnTo>
                    <a:pt x="18225" y="2922"/>
                  </a:lnTo>
                  <a:cubicBezTo>
                    <a:pt x="17999" y="2922"/>
                    <a:pt x="17819" y="2620"/>
                    <a:pt x="17831" y="2262"/>
                  </a:cubicBezTo>
                  <a:cubicBezTo>
                    <a:pt x="17850" y="1741"/>
                    <a:pt x="17860" y="1291"/>
                    <a:pt x="17868" y="933"/>
                  </a:cubicBezTo>
                  <a:cubicBezTo>
                    <a:pt x="17880" y="422"/>
                    <a:pt x="17623" y="0"/>
                    <a:pt x="17302" y="0"/>
                  </a:cubicBezTo>
                  <a:lnTo>
                    <a:pt x="3632" y="0"/>
                  </a:lnTo>
                  <a:close/>
                  <a:moveTo>
                    <a:pt x="18465" y="4660"/>
                  </a:moveTo>
                  <a:lnTo>
                    <a:pt x="18877" y="4660"/>
                  </a:lnTo>
                  <a:cubicBezTo>
                    <a:pt x="19810" y="4660"/>
                    <a:pt x="20431" y="5169"/>
                    <a:pt x="20431" y="7654"/>
                  </a:cubicBezTo>
                  <a:cubicBezTo>
                    <a:pt x="20431" y="10024"/>
                    <a:pt x="19688" y="13553"/>
                    <a:pt x="17640" y="13553"/>
                  </a:cubicBezTo>
                  <a:lnTo>
                    <a:pt x="17403" y="13553"/>
                  </a:lnTo>
                  <a:cubicBezTo>
                    <a:pt x="17062" y="13553"/>
                    <a:pt x="16817" y="13039"/>
                    <a:pt x="16906" y="12516"/>
                  </a:cubicBezTo>
                  <a:cubicBezTo>
                    <a:pt x="17276" y="10356"/>
                    <a:pt x="17506" y="7951"/>
                    <a:pt x="17650" y="5830"/>
                  </a:cubicBezTo>
                  <a:cubicBezTo>
                    <a:pt x="17695" y="5166"/>
                    <a:pt x="18045" y="4660"/>
                    <a:pt x="18465" y="4660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chemeClr val="accent5">
                      <a:hueOff val="129701"/>
                      <a:lumOff val="-22825"/>
                    </a:schemeClr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  <p:sp>
          <p:nvSpPr>
            <p:cNvPr id="246" name="Coffee"/>
            <p:cNvSpPr/>
            <p:nvPr/>
          </p:nvSpPr>
          <p:spPr>
            <a:xfrm>
              <a:off x="3311994" y="39438"/>
              <a:ext cx="622726" cy="393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fill="norm" stroke="1" extrusionOk="0">
                  <a:moveTo>
                    <a:pt x="3632" y="0"/>
                  </a:moveTo>
                  <a:cubicBezTo>
                    <a:pt x="3310" y="0"/>
                    <a:pt x="3052" y="422"/>
                    <a:pt x="3063" y="933"/>
                  </a:cubicBezTo>
                  <a:cubicBezTo>
                    <a:pt x="3133" y="4055"/>
                    <a:pt x="3513" y="14136"/>
                    <a:pt x="5539" y="17628"/>
                  </a:cubicBezTo>
                  <a:lnTo>
                    <a:pt x="193" y="17628"/>
                  </a:lnTo>
                  <a:cubicBezTo>
                    <a:pt x="25" y="17628"/>
                    <a:pt x="-45" y="17817"/>
                    <a:pt x="30" y="18055"/>
                  </a:cubicBezTo>
                  <a:cubicBezTo>
                    <a:pt x="392" y="19213"/>
                    <a:pt x="2458" y="21600"/>
                    <a:pt x="4710" y="21600"/>
                  </a:cubicBezTo>
                  <a:cubicBezTo>
                    <a:pt x="6340" y="21600"/>
                    <a:pt x="15171" y="21600"/>
                    <a:pt x="16800" y="21600"/>
                  </a:cubicBezTo>
                  <a:cubicBezTo>
                    <a:pt x="19052" y="21600"/>
                    <a:pt x="21118" y="19213"/>
                    <a:pt x="21480" y="18055"/>
                  </a:cubicBezTo>
                  <a:cubicBezTo>
                    <a:pt x="21555" y="17817"/>
                    <a:pt x="21485" y="17628"/>
                    <a:pt x="21317" y="17628"/>
                  </a:cubicBezTo>
                  <a:lnTo>
                    <a:pt x="15393" y="17628"/>
                  </a:lnTo>
                  <a:cubicBezTo>
                    <a:pt x="15657" y="17172"/>
                    <a:pt x="15893" y="16606"/>
                    <a:pt x="16104" y="15957"/>
                  </a:cubicBezTo>
                  <a:cubicBezTo>
                    <a:pt x="16236" y="15552"/>
                    <a:pt x="16495" y="15291"/>
                    <a:pt x="16782" y="15291"/>
                  </a:cubicBezTo>
                  <a:lnTo>
                    <a:pt x="17640" y="15291"/>
                  </a:lnTo>
                  <a:cubicBezTo>
                    <a:pt x="20190" y="15291"/>
                    <a:pt x="21524" y="11448"/>
                    <a:pt x="21524" y="7654"/>
                  </a:cubicBezTo>
                  <a:cubicBezTo>
                    <a:pt x="21524" y="4558"/>
                    <a:pt x="20609" y="2922"/>
                    <a:pt x="18877" y="2922"/>
                  </a:cubicBezTo>
                  <a:lnTo>
                    <a:pt x="18225" y="2922"/>
                  </a:lnTo>
                  <a:cubicBezTo>
                    <a:pt x="17999" y="2922"/>
                    <a:pt x="17819" y="2620"/>
                    <a:pt x="17831" y="2262"/>
                  </a:cubicBezTo>
                  <a:cubicBezTo>
                    <a:pt x="17850" y="1741"/>
                    <a:pt x="17860" y="1291"/>
                    <a:pt x="17868" y="933"/>
                  </a:cubicBezTo>
                  <a:cubicBezTo>
                    <a:pt x="17880" y="422"/>
                    <a:pt x="17623" y="0"/>
                    <a:pt x="17302" y="0"/>
                  </a:cubicBezTo>
                  <a:lnTo>
                    <a:pt x="3632" y="0"/>
                  </a:lnTo>
                  <a:close/>
                  <a:moveTo>
                    <a:pt x="18465" y="4660"/>
                  </a:moveTo>
                  <a:lnTo>
                    <a:pt x="18877" y="4660"/>
                  </a:lnTo>
                  <a:cubicBezTo>
                    <a:pt x="19810" y="4660"/>
                    <a:pt x="20431" y="5169"/>
                    <a:pt x="20431" y="7654"/>
                  </a:cubicBezTo>
                  <a:cubicBezTo>
                    <a:pt x="20431" y="10024"/>
                    <a:pt x="19688" y="13553"/>
                    <a:pt x="17640" y="13553"/>
                  </a:cubicBezTo>
                  <a:lnTo>
                    <a:pt x="17403" y="13553"/>
                  </a:lnTo>
                  <a:cubicBezTo>
                    <a:pt x="17062" y="13553"/>
                    <a:pt x="16817" y="13039"/>
                    <a:pt x="16906" y="12516"/>
                  </a:cubicBezTo>
                  <a:cubicBezTo>
                    <a:pt x="17276" y="10356"/>
                    <a:pt x="17506" y="7951"/>
                    <a:pt x="17650" y="5830"/>
                  </a:cubicBezTo>
                  <a:cubicBezTo>
                    <a:pt x="17695" y="5166"/>
                    <a:pt x="18045" y="4660"/>
                    <a:pt x="18465" y="4660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chemeClr val="accent5">
                      <a:hueOff val="129701"/>
                      <a:lumOff val="-22825"/>
                    </a:schemeClr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  <p:sp>
          <p:nvSpPr>
            <p:cNvPr id="247" name="Water"/>
            <p:cNvSpPr/>
            <p:nvPr/>
          </p:nvSpPr>
          <p:spPr>
            <a:xfrm>
              <a:off x="525042" y="111161"/>
              <a:ext cx="720138" cy="249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728"/>
                  </a:lnTo>
                  <a:cubicBezTo>
                    <a:pt x="292" y="3728"/>
                    <a:pt x="665" y="4209"/>
                    <a:pt x="1059" y="4708"/>
                  </a:cubicBezTo>
                  <a:cubicBezTo>
                    <a:pt x="1551" y="5332"/>
                    <a:pt x="2109" y="6053"/>
                    <a:pt x="2703" y="6053"/>
                  </a:cubicBezTo>
                  <a:cubicBezTo>
                    <a:pt x="3287" y="6053"/>
                    <a:pt x="3802" y="5365"/>
                    <a:pt x="4256" y="4757"/>
                  </a:cubicBezTo>
                  <a:cubicBezTo>
                    <a:pt x="4656" y="4226"/>
                    <a:pt x="5034" y="3728"/>
                    <a:pt x="5402" y="3728"/>
                  </a:cubicBezTo>
                  <a:cubicBezTo>
                    <a:pt x="5769" y="3728"/>
                    <a:pt x="6142" y="4226"/>
                    <a:pt x="6542" y="4757"/>
                  </a:cubicBezTo>
                  <a:cubicBezTo>
                    <a:pt x="6996" y="5365"/>
                    <a:pt x="7516" y="6053"/>
                    <a:pt x="8105" y="6053"/>
                  </a:cubicBezTo>
                  <a:cubicBezTo>
                    <a:pt x="8689" y="6053"/>
                    <a:pt x="9186" y="5380"/>
                    <a:pt x="9624" y="4771"/>
                  </a:cubicBezTo>
                  <a:cubicBezTo>
                    <a:pt x="10019" y="4225"/>
                    <a:pt x="10392" y="3728"/>
                    <a:pt x="10803" y="3728"/>
                  </a:cubicBezTo>
                  <a:cubicBezTo>
                    <a:pt x="11187" y="3728"/>
                    <a:pt x="11512" y="4178"/>
                    <a:pt x="11885" y="4708"/>
                  </a:cubicBezTo>
                  <a:cubicBezTo>
                    <a:pt x="12328" y="5332"/>
                    <a:pt x="12837" y="6053"/>
                    <a:pt x="13502" y="6053"/>
                  </a:cubicBezTo>
                  <a:cubicBezTo>
                    <a:pt x="14172" y="6053"/>
                    <a:pt x="14690" y="5333"/>
                    <a:pt x="15144" y="4693"/>
                  </a:cubicBezTo>
                  <a:cubicBezTo>
                    <a:pt x="15517" y="4179"/>
                    <a:pt x="15836" y="3728"/>
                    <a:pt x="16198" y="3728"/>
                  </a:cubicBezTo>
                  <a:cubicBezTo>
                    <a:pt x="16566" y="3728"/>
                    <a:pt x="16902" y="4182"/>
                    <a:pt x="17291" y="4727"/>
                  </a:cubicBezTo>
                  <a:cubicBezTo>
                    <a:pt x="17746" y="5351"/>
                    <a:pt x="18264" y="6053"/>
                    <a:pt x="18902" y="6053"/>
                  </a:cubicBezTo>
                  <a:cubicBezTo>
                    <a:pt x="19556" y="6053"/>
                    <a:pt x="20113" y="5319"/>
                    <a:pt x="20605" y="4664"/>
                  </a:cubicBezTo>
                  <a:cubicBezTo>
                    <a:pt x="20972" y="4181"/>
                    <a:pt x="21319" y="3728"/>
                    <a:pt x="21600" y="3728"/>
                  </a:cubicBezTo>
                  <a:lnTo>
                    <a:pt x="21600" y="0"/>
                  </a:lnTo>
                  <a:cubicBezTo>
                    <a:pt x="21038" y="0"/>
                    <a:pt x="20547" y="653"/>
                    <a:pt x="20071" y="1277"/>
                  </a:cubicBezTo>
                  <a:cubicBezTo>
                    <a:pt x="19655" y="1807"/>
                    <a:pt x="19270" y="2325"/>
                    <a:pt x="18897" y="2325"/>
                  </a:cubicBezTo>
                  <a:cubicBezTo>
                    <a:pt x="18551" y="2325"/>
                    <a:pt x="18221" y="1870"/>
                    <a:pt x="17842" y="1355"/>
                  </a:cubicBezTo>
                  <a:cubicBezTo>
                    <a:pt x="17377" y="715"/>
                    <a:pt x="16853" y="0"/>
                    <a:pt x="16198" y="0"/>
                  </a:cubicBezTo>
                  <a:cubicBezTo>
                    <a:pt x="15544" y="0"/>
                    <a:pt x="15037" y="716"/>
                    <a:pt x="14583" y="1340"/>
                  </a:cubicBezTo>
                  <a:cubicBezTo>
                    <a:pt x="14205" y="1871"/>
                    <a:pt x="13875" y="2325"/>
                    <a:pt x="13502" y="2325"/>
                  </a:cubicBezTo>
                  <a:cubicBezTo>
                    <a:pt x="13134" y="2325"/>
                    <a:pt x="12820" y="1870"/>
                    <a:pt x="12452" y="1355"/>
                  </a:cubicBezTo>
                  <a:cubicBezTo>
                    <a:pt x="11998" y="715"/>
                    <a:pt x="11485" y="0"/>
                    <a:pt x="10803" y="0"/>
                  </a:cubicBezTo>
                  <a:cubicBezTo>
                    <a:pt x="10106" y="0"/>
                    <a:pt x="9554" y="749"/>
                    <a:pt x="9073" y="1404"/>
                  </a:cubicBezTo>
                  <a:cubicBezTo>
                    <a:pt x="8711" y="1903"/>
                    <a:pt x="8402" y="2325"/>
                    <a:pt x="8105" y="2325"/>
                  </a:cubicBezTo>
                  <a:cubicBezTo>
                    <a:pt x="7802" y="2325"/>
                    <a:pt x="7467" y="1889"/>
                    <a:pt x="7083" y="1374"/>
                  </a:cubicBezTo>
                  <a:cubicBezTo>
                    <a:pt x="6602" y="735"/>
                    <a:pt x="6050" y="0"/>
                    <a:pt x="5402" y="0"/>
                  </a:cubicBezTo>
                  <a:cubicBezTo>
                    <a:pt x="4747" y="0"/>
                    <a:pt x="4202" y="735"/>
                    <a:pt x="3715" y="1374"/>
                  </a:cubicBezTo>
                  <a:cubicBezTo>
                    <a:pt x="3348" y="1858"/>
                    <a:pt x="3001" y="2325"/>
                    <a:pt x="2703" y="2325"/>
                  </a:cubicBezTo>
                  <a:cubicBezTo>
                    <a:pt x="2384" y="2325"/>
                    <a:pt x="1996" y="1827"/>
                    <a:pt x="1585" y="1296"/>
                  </a:cubicBezTo>
                  <a:cubicBezTo>
                    <a:pt x="1082" y="657"/>
                    <a:pt x="568" y="0"/>
                    <a:pt x="0" y="0"/>
                  </a:cubicBezTo>
                  <a:close/>
                  <a:moveTo>
                    <a:pt x="0" y="7769"/>
                  </a:moveTo>
                  <a:lnTo>
                    <a:pt x="0" y="11492"/>
                  </a:lnTo>
                  <a:cubicBezTo>
                    <a:pt x="292" y="11492"/>
                    <a:pt x="665" y="11977"/>
                    <a:pt x="1059" y="12477"/>
                  </a:cubicBezTo>
                  <a:cubicBezTo>
                    <a:pt x="1551" y="13100"/>
                    <a:pt x="2109" y="13817"/>
                    <a:pt x="2703" y="13817"/>
                  </a:cubicBezTo>
                  <a:cubicBezTo>
                    <a:pt x="3287" y="13817"/>
                    <a:pt x="3802" y="13133"/>
                    <a:pt x="4256" y="12525"/>
                  </a:cubicBezTo>
                  <a:cubicBezTo>
                    <a:pt x="4656" y="11995"/>
                    <a:pt x="5034" y="11492"/>
                    <a:pt x="5402" y="11492"/>
                  </a:cubicBezTo>
                  <a:cubicBezTo>
                    <a:pt x="5769" y="11492"/>
                    <a:pt x="6142" y="11995"/>
                    <a:pt x="6542" y="12525"/>
                  </a:cubicBezTo>
                  <a:cubicBezTo>
                    <a:pt x="6996" y="13133"/>
                    <a:pt x="7516" y="13817"/>
                    <a:pt x="8105" y="13817"/>
                  </a:cubicBezTo>
                  <a:cubicBezTo>
                    <a:pt x="8689" y="13817"/>
                    <a:pt x="9186" y="13148"/>
                    <a:pt x="9624" y="12540"/>
                  </a:cubicBezTo>
                  <a:cubicBezTo>
                    <a:pt x="10019" y="11994"/>
                    <a:pt x="10392" y="11492"/>
                    <a:pt x="10803" y="11492"/>
                  </a:cubicBezTo>
                  <a:cubicBezTo>
                    <a:pt x="11187" y="11492"/>
                    <a:pt x="11512" y="11946"/>
                    <a:pt x="11885" y="12477"/>
                  </a:cubicBezTo>
                  <a:cubicBezTo>
                    <a:pt x="12328" y="13100"/>
                    <a:pt x="12837" y="13817"/>
                    <a:pt x="13502" y="13817"/>
                  </a:cubicBezTo>
                  <a:cubicBezTo>
                    <a:pt x="14172" y="13817"/>
                    <a:pt x="14690" y="13101"/>
                    <a:pt x="15144" y="12462"/>
                  </a:cubicBezTo>
                  <a:cubicBezTo>
                    <a:pt x="15517" y="11947"/>
                    <a:pt x="15836" y="11492"/>
                    <a:pt x="16198" y="11492"/>
                  </a:cubicBezTo>
                  <a:cubicBezTo>
                    <a:pt x="16566" y="11492"/>
                    <a:pt x="16902" y="11945"/>
                    <a:pt x="17291" y="12491"/>
                  </a:cubicBezTo>
                  <a:cubicBezTo>
                    <a:pt x="17746" y="13115"/>
                    <a:pt x="18264" y="13817"/>
                    <a:pt x="18902" y="13817"/>
                  </a:cubicBezTo>
                  <a:cubicBezTo>
                    <a:pt x="19556" y="13817"/>
                    <a:pt x="20113" y="13083"/>
                    <a:pt x="20605" y="12428"/>
                  </a:cubicBezTo>
                  <a:cubicBezTo>
                    <a:pt x="20972" y="11944"/>
                    <a:pt x="21319" y="11492"/>
                    <a:pt x="21600" y="11492"/>
                  </a:cubicBezTo>
                  <a:lnTo>
                    <a:pt x="21600" y="7769"/>
                  </a:lnTo>
                  <a:cubicBezTo>
                    <a:pt x="21038" y="7769"/>
                    <a:pt x="20547" y="8422"/>
                    <a:pt x="20071" y="9045"/>
                  </a:cubicBezTo>
                  <a:cubicBezTo>
                    <a:pt x="19655" y="9591"/>
                    <a:pt x="19270" y="10088"/>
                    <a:pt x="18897" y="10088"/>
                  </a:cubicBezTo>
                  <a:cubicBezTo>
                    <a:pt x="18551" y="10088"/>
                    <a:pt x="18221" y="9638"/>
                    <a:pt x="17842" y="9123"/>
                  </a:cubicBezTo>
                  <a:cubicBezTo>
                    <a:pt x="17377" y="8484"/>
                    <a:pt x="16853" y="7769"/>
                    <a:pt x="16198" y="7769"/>
                  </a:cubicBezTo>
                  <a:cubicBezTo>
                    <a:pt x="15544" y="7769"/>
                    <a:pt x="15037" y="8485"/>
                    <a:pt x="14583" y="9109"/>
                  </a:cubicBezTo>
                  <a:cubicBezTo>
                    <a:pt x="14205" y="9639"/>
                    <a:pt x="13875" y="10088"/>
                    <a:pt x="13502" y="10088"/>
                  </a:cubicBezTo>
                  <a:cubicBezTo>
                    <a:pt x="13134" y="10088"/>
                    <a:pt x="12820" y="9638"/>
                    <a:pt x="12452" y="9123"/>
                  </a:cubicBezTo>
                  <a:cubicBezTo>
                    <a:pt x="11998" y="8484"/>
                    <a:pt x="11485" y="7769"/>
                    <a:pt x="10803" y="7769"/>
                  </a:cubicBezTo>
                  <a:cubicBezTo>
                    <a:pt x="10106" y="7769"/>
                    <a:pt x="9554" y="8517"/>
                    <a:pt x="9073" y="9172"/>
                  </a:cubicBezTo>
                  <a:cubicBezTo>
                    <a:pt x="8711" y="9671"/>
                    <a:pt x="8402" y="10088"/>
                    <a:pt x="8105" y="10088"/>
                  </a:cubicBezTo>
                  <a:cubicBezTo>
                    <a:pt x="7802" y="10088"/>
                    <a:pt x="7467" y="9653"/>
                    <a:pt x="7083" y="9138"/>
                  </a:cubicBezTo>
                  <a:cubicBezTo>
                    <a:pt x="6602" y="8499"/>
                    <a:pt x="6050" y="7769"/>
                    <a:pt x="5402" y="7769"/>
                  </a:cubicBezTo>
                  <a:cubicBezTo>
                    <a:pt x="4747" y="7769"/>
                    <a:pt x="4202" y="8499"/>
                    <a:pt x="3715" y="9138"/>
                  </a:cubicBezTo>
                  <a:cubicBezTo>
                    <a:pt x="3348" y="9622"/>
                    <a:pt x="3001" y="10088"/>
                    <a:pt x="2703" y="10088"/>
                  </a:cubicBezTo>
                  <a:cubicBezTo>
                    <a:pt x="2384" y="10088"/>
                    <a:pt x="1996" y="9590"/>
                    <a:pt x="1585" y="9060"/>
                  </a:cubicBezTo>
                  <a:cubicBezTo>
                    <a:pt x="1082" y="8421"/>
                    <a:pt x="568" y="7769"/>
                    <a:pt x="0" y="7769"/>
                  </a:cubicBezTo>
                  <a:close/>
                  <a:moveTo>
                    <a:pt x="0" y="15547"/>
                  </a:moveTo>
                  <a:lnTo>
                    <a:pt x="0" y="19275"/>
                  </a:lnTo>
                  <a:cubicBezTo>
                    <a:pt x="292" y="19275"/>
                    <a:pt x="665" y="19761"/>
                    <a:pt x="1059" y="20260"/>
                  </a:cubicBezTo>
                  <a:cubicBezTo>
                    <a:pt x="1551" y="20884"/>
                    <a:pt x="2109" y="21600"/>
                    <a:pt x="2703" y="21600"/>
                  </a:cubicBezTo>
                  <a:cubicBezTo>
                    <a:pt x="3287" y="21600"/>
                    <a:pt x="3802" y="20912"/>
                    <a:pt x="4256" y="20304"/>
                  </a:cubicBezTo>
                  <a:cubicBezTo>
                    <a:pt x="4656" y="19773"/>
                    <a:pt x="5034" y="19275"/>
                    <a:pt x="5402" y="19275"/>
                  </a:cubicBezTo>
                  <a:cubicBezTo>
                    <a:pt x="5769" y="19275"/>
                    <a:pt x="6142" y="19773"/>
                    <a:pt x="6542" y="20304"/>
                  </a:cubicBezTo>
                  <a:cubicBezTo>
                    <a:pt x="6996" y="20912"/>
                    <a:pt x="7516" y="21600"/>
                    <a:pt x="8105" y="21600"/>
                  </a:cubicBezTo>
                  <a:cubicBezTo>
                    <a:pt x="8689" y="21600"/>
                    <a:pt x="9186" y="20931"/>
                    <a:pt x="9624" y="20323"/>
                  </a:cubicBezTo>
                  <a:cubicBezTo>
                    <a:pt x="10019" y="19777"/>
                    <a:pt x="10392" y="19275"/>
                    <a:pt x="10803" y="19275"/>
                  </a:cubicBezTo>
                  <a:cubicBezTo>
                    <a:pt x="11187" y="19275"/>
                    <a:pt x="11512" y="19729"/>
                    <a:pt x="11885" y="20260"/>
                  </a:cubicBezTo>
                  <a:cubicBezTo>
                    <a:pt x="12328" y="20884"/>
                    <a:pt x="12837" y="21600"/>
                    <a:pt x="13502" y="21600"/>
                  </a:cubicBezTo>
                  <a:cubicBezTo>
                    <a:pt x="14172" y="21600"/>
                    <a:pt x="14690" y="20885"/>
                    <a:pt x="15144" y="20245"/>
                  </a:cubicBezTo>
                  <a:cubicBezTo>
                    <a:pt x="15517" y="19730"/>
                    <a:pt x="15836" y="19275"/>
                    <a:pt x="16198" y="19275"/>
                  </a:cubicBezTo>
                  <a:cubicBezTo>
                    <a:pt x="16566" y="19275"/>
                    <a:pt x="16902" y="19729"/>
                    <a:pt x="17291" y="20274"/>
                  </a:cubicBezTo>
                  <a:cubicBezTo>
                    <a:pt x="17746" y="20898"/>
                    <a:pt x="18264" y="21600"/>
                    <a:pt x="18902" y="21600"/>
                  </a:cubicBezTo>
                  <a:cubicBezTo>
                    <a:pt x="19556" y="21600"/>
                    <a:pt x="20113" y="20866"/>
                    <a:pt x="20605" y="20211"/>
                  </a:cubicBezTo>
                  <a:cubicBezTo>
                    <a:pt x="20972" y="19728"/>
                    <a:pt x="21319" y="19275"/>
                    <a:pt x="21600" y="19275"/>
                  </a:cubicBezTo>
                  <a:lnTo>
                    <a:pt x="21600" y="15547"/>
                  </a:lnTo>
                  <a:cubicBezTo>
                    <a:pt x="21038" y="15547"/>
                    <a:pt x="20547" y="16205"/>
                    <a:pt x="20071" y="16829"/>
                  </a:cubicBezTo>
                  <a:cubicBezTo>
                    <a:pt x="19655" y="17359"/>
                    <a:pt x="19270" y="17872"/>
                    <a:pt x="18897" y="17872"/>
                  </a:cubicBezTo>
                  <a:cubicBezTo>
                    <a:pt x="18551" y="17872"/>
                    <a:pt x="18221" y="17421"/>
                    <a:pt x="17842" y="16907"/>
                  </a:cubicBezTo>
                  <a:cubicBezTo>
                    <a:pt x="17377" y="16267"/>
                    <a:pt x="16853" y="15547"/>
                    <a:pt x="16198" y="15547"/>
                  </a:cubicBezTo>
                  <a:cubicBezTo>
                    <a:pt x="15544" y="15547"/>
                    <a:pt x="15037" y="16268"/>
                    <a:pt x="14583" y="16892"/>
                  </a:cubicBezTo>
                  <a:cubicBezTo>
                    <a:pt x="14205" y="17422"/>
                    <a:pt x="13875" y="17872"/>
                    <a:pt x="13502" y="17872"/>
                  </a:cubicBezTo>
                  <a:cubicBezTo>
                    <a:pt x="13134" y="17872"/>
                    <a:pt x="12820" y="17421"/>
                    <a:pt x="12452" y="16907"/>
                  </a:cubicBezTo>
                  <a:cubicBezTo>
                    <a:pt x="11998" y="16267"/>
                    <a:pt x="11485" y="15547"/>
                    <a:pt x="10803" y="15547"/>
                  </a:cubicBezTo>
                  <a:cubicBezTo>
                    <a:pt x="10106" y="15547"/>
                    <a:pt x="9554" y="16296"/>
                    <a:pt x="9073" y="16951"/>
                  </a:cubicBezTo>
                  <a:cubicBezTo>
                    <a:pt x="8711" y="17450"/>
                    <a:pt x="8402" y="17872"/>
                    <a:pt x="8105" y="17872"/>
                  </a:cubicBezTo>
                  <a:cubicBezTo>
                    <a:pt x="7802" y="17872"/>
                    <a:pt x="7467" y="17436"/>
                    <a:pt x="7083" y="16921"/>
                  </a:cubicBezTo>
                  <a:cubicBezTo>
                    <a:pt x="6602" y="16282"/>
                    <a:pt x="6050" y="15547"/>
                    <a:pt x="5402" y="15547"/>
                  </a:cubicBezTo>
                  <a:cubicBezTo>
                    <a:pt x="4747" y="15547"/>
                    <a:pt x="4202" y="16282"/>
                    <a:pt x="3715" y="16921"/>
                  </a:cubicBezTo>
                  <a:cubicBezTo>
                    <a:pt x="3348" y="17405"/>
                    <a:pt x="3001" y="17872"/>
                    <a:pt x="2703" y="17872"/>
                  </a:cubicBezTo>
                  <a:cubicBezTo>
                    <a:pt x="2384" y="17872"/>
                    <a:pt x="1996" y="17374"/>
                    <a:pt x="1585" y="16843"/>
                  </a:cubicBezTo>
                  <a:cubicBezTo>
                    <a:pt x="1082" y="16204"/>
                    <a:pt x="568" y="15547"/>
                    <a:pt x="0" y="15547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10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raining RNNs as a metaphor for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18944">
              <a:defRPr spc="-91" sz="9100">
                <a:solidFill>
                  <a:srgbClr val="FFFFFF"/>
                </a:solidFill>
              </a:defRPr>
            </a:lvl1pPr>
          </a:lstStyle>
          <a:p>
            <a:pPr/>
            <a:r>
              <a:t>Training RNNs as a metaphor for learning</a:t>
            </a:r>
          </a:p>
        </p:txBody>
      </p:sp>
      <p:grpSp>
        <p:nvGrpSpPr>
          <p:cNvPr id="253" name="Group"/>
          <p:cNvGrpSpPr/>
          <p:nvPr/>
        </p:nvGrpSpPr>
        <p:grpSpPr>
          <a:xfrm>
            <a:off x="1678421" y="5093434"/>
            <a:ext cx="2284096" cy="1681526"/>
            <a:chOff x="0" y="0"/>
            <a:chExt cx="2284095" cy="1681525"/>
          </a:xfrm>
        </p:grpSpPr>
        <p:sp>
          <p:nvSpPr>
            <p:cNvPr id="251" name="Water"/>
            <p:cNvSpPr/>
            <p:nvPr/>
          </p:nvSpPr>
          <p:spPr>
            <a:xfrm>
              <a:off x="378655" y="1152214"/>
              <a:ext cx="1526785" cy="52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728"/>
                  </a:lnTo>
                  <a:cubicBezTo>
                    <a:pt x="292" y="3728"/>
                    <a:pt x="665" y="4209"/>
                    <a:pt x="1059" y="4708"/>
                  </a:cubicBezTo>
                  <a:cubicBezTo>
                    <a:pt x="1551" y="5332"/>
                    <a:pt x="2109" y="6053"/>
                    <a:pt x="2703" y="6053"/>
                  </a:cubicBezTo>
                  <a:cubicBezTo>
                    <a:pt x="3287" y="6053"/>
                    <a:pt x="3802" y="5365"/>
                    <a:pt x="4256" y="4757"/>
                  </a:cubicBezTo>
                  <a:cubicBezTo>
                    <a:pt x="4656" y="4226"/>
                    <a:pt x="5034" y="3728"/>
                    <a:pt x="5402" y="3728"/>
                  </a:cubicBezTo>
                  <a:cubicBezTo>
                    <a:pt x="5769" y="3728"/>
                    <a:pt x="6142" y="4226"/>
                    <a:pt x="6542" y="4757"/>
                  </a:cubicBezTo>
                  <a:cubicBezTo>
                    <a:pt x="6996" y="5365"/>
                    <a:pt x="7516" y="6053"/>
                    <a:pt x="8105" y="6053"/>
                  </a:cubicBezTo>
                  <a:cubicBezTo>
                    <a:pt x="8689" y="6053"/>
                    <a:pt x="9186" y="5380"/>
                    <a:pt x="9624" y="4771"/>
                  </a:cubicBezTo>
                  <a:cubicBezTo>
                    <a:pt x="10019" y="4225"/>
                    <a:pt x="10392" y="3728"/>
                    <a:pt x="10803" y="3728"/>
                  </a:cubicBezTo>
                  <a:cubicBezTo>
                    <a:pt x="11187" y="3728"/>
                    <a:pt x="11512" y="4178"/>
                    <a:pt x="11885" y="4708"/>
                  </a:cubicBezTo>
                  <a:cubicBezTo>
                    <a:pt x="12328" y="5332"/>
                    <a:pt x="12837" y="6053"/>
                    <a:pt x="13502" y="6053"/>
                  </a:cubicBezTo>
                  <a:cubicBezTo>
                    <a:pt x="14172" y="6053"/>
                    <a:pt x="14690" y="5333"/>
                    <a:pt x="15144" y="4693"/>
                  </a:cubicBezTo>
                  <a:cubicBezTo>
                    <a:pt x="15517" y="4179"/>
                    <a:pt x="15836" y="3728"/>
                    <a:pt x="16198" y="3728"/>
                  </a:cubicBezTo>
                  <a:cubicBezTo>
                    <a:pt x="16566" y="3728"/>
                    <a:pt x="16902" y="4182"/>
                    <a:pt x="17291" y="4727"/>
                  </a:cubicBezTo>
                  <a:cubicBezTo>
                    <a:pt x="17746" y="5351"/>
                    <a:pt x="18264" y="6053"/>
                    <a:pt x="18902" y="6053"/>
                  </a:cubicBezTo>
                  <a:cubicBezTo>
                    <a:pt x="19556" y="6053"/>
                    <a:pt x="20113" y="5319"/>
                    <a:pt x="20605" y="4664"/>
                  </a:cubicBezTo>
                  <a:cubicBezTo>
                    <a:pt x="20972" y="4181"/>
                    <a:pt x="21319" y="3728"/>
                    <a:pt x="21600" y="3728"/>
                  </a:cubicBezTo>
                  <a:lnTo>
                    <a:pt x="21600" y="0"/>
                  </a:lnTo>
                  <a:cubicBezTo>
                    <a:pt x="21038" y="0"/>
                    <a:pt x="20547" y="653"/>
                    <a:pt x="20071" y="1277"/>
                  </a:cubicBezTo>
                  <a:cubicBezTo>
                    <a:pt x="19655" y="1807"/>
                    <a:pt x="19270" y="2325"/>
                    <a:pt x="18897" y="2325"/>
                  </a:cubicBezTo>
                  <a:cubicBezTo>
                    <a:pt x="18551" y="2325"/>
                    <a:pt x="18221" y="1870"/>
                    <a:pt x="17842" y="1355"/>
                  </a:cubicBezTo>
                  <a:cubicBezTo>
                    <a:pt x="17377" y="715"/>
                    <a:pt x="16853" y="0"/>
                    <a:pt x="16198" y="0"/>
                  </a:cubicBezTo>
                  <a:cubicBezTo>
                    <a:pt x="15544" y="0"/>
                    <a:pt x="15037" y="716"/>
                    <a:pt x="14583" y="1340"/>
                  </a:cubicBezTo>
                  <a:cubicBezTo>
                    <a:pt x="14205" y="1871"/>
                    <a:pt x="13875" y="2325"/>
                    <a:pt x="13502" y="2325"/>
                  </a:cubicBezTo>
                  <a:cubicBezTo>
                    <a:pt x="13134" y="2325"/>
                    <a:pt x="12820" y="1870"/>
                    <a:pt x="12452" y="1355"/>
                  </a:cubicBezTo>
                  <a:cubicBezTo>
                    <a:pt x="11998" y="715"/>
                    <a:pt x="11485" y="0"/>
                    <a:pt x="10803" y="0"/>
                  </a:cubicBezTo>
                  <a:cubicBezTo>
                    <a:pt x="10106" y="0"/>
                    <a:pt x="9554" y="749"/>
                    <a:pt x="9073" y="1404"/>
                  </a:cubicBezTo>
                  <a:cubicBezTo>
                    <a:pt x="8711" y="1903"/>
                    <a:pt x="8402" y="2325"/>
                    <a:pt x="8105" y="2325"/>
                  </a:cubicBezTo>
                  <a:cubicBezTo>
                    <a:pt x="7802" y="2325"/>
                    <a:pt x="7467" y="1889"/>
                    <a:pt x="7083" y="1374"/>
                  </a:cubicBezTo>
                  <a:cubicBezTo>
                    <a:pt x="6602" y="735"/>
                    <a:pt x="6050" y="0"/>
                    <a:pt x="5402" y="0"/>
                  </a:cubicBezTo>
                  <a:cubicBezTo>
                    <a:pt x="4747" y="0"/>
                    <a:pt x="4202" y="735"/>
                    <a:pt x="3715" y="1374"/>
                  </a:cubicBezTo>
                  <a:cubicBezTo>
                    <a:pt x="3348" y="1858"/>
                    <a:pt x="3001" y="2325"/>
                    <a:pt x="2703" y="2325"/>
                  </a:cubicBezTo>
                  <a:cubicBezTo>
                    <a:pt x="2384" y="2325"/>
                    <a:pt x="1996" y="1827"/>
                    <a:pt x="1585" y="1296"/>
                  </a:cubicBezTo>
                  <a:cubicBezTo>
                    <a:pt x="1082" y="657"/>
                    <a:pt x="568" y="0"/>
                    <a:pt x="0" y="0"/>
                  </a:cubicBezTo>
                  <a:close/>
                  <a:moveTo>
                    <a:pt x="0" y="7769"/>
                  </a:moveTo>
                  <a:lnTo>
                    <a:pt x="0" y="11492"/>
                  </a:lnTo>
                  <a:cubicBezTo>
                    <a:pt x="292" y="11492"/>
                    <a:pt x="665" y="11977"/>
                    <a:pt x="1059" y="12477"/>
                  </a:cubicBezTo>
                  <a:cubicBezTo>
                    <a:pt x="1551" y="13100"/>
                    <a:pt x="2109" y="13817"/>
                    <a:pt x="2703" y="13817"/>
                  </a:cubicBezTo>
                  <a:cubicBezTo>
                    <a:pt x="3287" y="13817"/>
                    <a:pt x="3802" y="13133"/>
                    <a:pt x="4256" y="12525"/>
                  </a:cubicBezTo>
                  <a:cubicBezTo>
                    <a:pt x="4656" y="11995"/>
                    <a:pt x="5034" y="11492"/>
                    <a:pt x="5402" y="11492"/>
                  </a:cubicBezTo>
                  <a:cubicBezTo>
                    <a:pt x="5769" y="11492"/>
                    <a:pt x="6142" y="11995"/>
                    <a:pt x="6542" y="12525"/>
                  </a:cubicBezTo>
                  <a:cubicBezTo>
                    <a:pt x="6996" y="13133"/>
                    <a:pt x="7516" y="13817"/>
                    <a:pt x="8105" y="13817"/>
                  </a:cubicBezTo>
                  <a:cubicBezTo>
                    <a:pt x="8689" y="13817"/>
                    <a:pt x="9186" y="13148"/>
                    <a:pt x="9624" y="12540"/>
                  </a:cubicBezTo>
                  <a:cubicBezTo>
                    <a:pt x="10019" y="11994"/>
                    <a:pt x="10392" y="11492"/>
                    <a:pt x="10803" y="11492"/>
                  </a:cubicBezTo>
                  <a:cubicBezTo>
                    <a:pt x="11187" y="11492"/>
                    <a:pt x="11512" y="11946"/>
                    <a:pt x="11885" y="12477"/>
                  </a:cubicBezTo>
                  <a:cubicBezTo>
                    <a:pt x="12328" y="13100"/>
                    <a:pt x="12837" y="13817"/>
                    <a:pt x="13502" y="13817"/>
                  </a:cubicBezTo>
                  <a:cubicBezTo>
                    <a:pt x="14172" y="13817"/>
                    <a:pt x="14690" y="13101"/>
                    <a:pt x="15144" y="12462"/>
                  </a:cubicBezTo>
                  <a:cubicBezTo>
                    <a:pt x="15517" y="11947"/>
                    <a:pt x="15836" y="11492"/>
                    <a:pt x="16198" y="11492"/>
                  </a:cubicBezTo>
                  <a:cubicBezTo>
                    <a:pt x="16566" y="11492"/>
                    <a:pt x="16902" y="11945"/>
                    <a:pt x="17291" y="12491"/>
                  </a:cubicBezTo>
                  <a:cubicBezTo>
                    <a:pt x="17746" y="13115"/>
                    <a:pt x="18264" y="13817"/>
                    <a:pt x="18902" y="13817"/>
                  </a:cubicBezTo>
                  <a:cubicBezTo>
                    <a:pt x="19556" y="13817"/>
                    <a:pt x="20113" y="13083"/>
                    <a:pt x="20605" y="12428"/>
                  </a:cubicBezTo>
                  <a:cubicBezTo>
                    <a:pt x="20972" y="11944"/>
                    <a:pt x="21319" y="11492"/>
                    <a:pt x="21600" y="11492"/>
                  </a:cubicBezTo>
                  <a:lnTo>
                    <a:pt x="21600" y="7769"/>
                  </a:lnTo>
                  <a:cubicBezTo>
                    <a:pt x="21038" y="7769"/>
                    <a:pt x="20547" y="8422"/>
                    <a:pt x="20071" y="9045"/>
                  </a:cubicBezTo>
                  <a:cubicBezTo>
                    <a:pt x="19655" y="9591"/>
                    <a:pt x="19270" y="10088"/>
                    <a:pt x="18897" y="10088"/>
                  </a:cubicBezTo>
                  <a:cubicBezTo>
                    <a:pt x="18551" y="10088"/>
                    <a:pt x="18221" y="9638"/>
                    <a:pt x="17842" y="9123"/>
                  </a:cubicBezTo>
                  <a:cubicBezTo>
                    <a:pt x="17377" y="8484"/>
                    <a:pt x="16853" y="7769"/>
                    <a:pt x="16198" y="7769"/>
                  </a:cubicBezTo>
                  <a:cubicBezTo>
                    <a:pt x="15544" y="7769"/>
                    <a:pt x="15037" y="8485"/>
                    <a:pt x="14583" y="9109"/>
                  </a:cubicBezTo>
                  <a:cubicBezTo>
                    <a:pt x="14205" y="9639"/>
                    <a:pt x="13875" y="10088"/>
                    <a:pt x="13502" y="10088"/>
                  </a:cubicBezTo>
                  <a:cubicBezTo>
                    <a:pt x="13134" y="10088"/>
                    <a:pt x="12820" y="9638"/>
                    <a:pt x="12452" y="9123"/>
                  </a:cubicBezTo>
                  <a:cubicBezTo>
                    <a:pt x="11998" y="8484"/>
                    <a:pt x="11485" y="7769"/>
                    <a:pt x="10803" y="7769"/>
                  </a:cubicBezTo>
                  <a:cubicBezTo>
                    <a:pt x="10106" y="7769"/>
                    <a:pt x="9554" y="8517"/>
                    <a:pt x="9073" y="9172"/>
                  </a:cubicBezTo>
                  <a:cubicBezTo>
                    <a:pt x="8711" y="9671"/>
                    <a:pt x="8402" y="10088"/>
                    <a:pt x="8105" y="10088"/>
                  </a:cubicBezTo>
                  <a:cubicBezTo>
                    <a:pt x="7802" y="10088"/>
                    <a:pt x="7467" y="9653"/>
                    <a:pt x="7083" y="9138"/>
                  </a:cubicBezTo>
                  <a:cubicBezTo>
                    <a:pt x="6602" y="8499"/>
                    <a:pt x="6050" y="7769"/>
                    <a:pt x="5402" y="7769"/>
                  </a:cubicBezTo>
                  <a:cubicBezTo>
                    <a:pt x="4747" y="7769"/>
                    <a:pt x="4202" y="8499"/>
                    <a:pt x="3715" y="9138"/>
                  </a:cubicBezTo>
                  <a:cubicBezTo>
                    <a:pt x="3348" y="9622"/>
                    <a:pt x="3001" y="10088"/>
                    <a:pt x="2703" y="10088"/>
                  </a:cubicBezTo>
                  <a:cubicBezTo>
                    <a:pt x="2384" y="10088"/>
                    <a:pt x="1996" y="9590"/>
                    <a:pt x="1585" y="9060"/>
                  </a:cubicBezTo>
                  <a:cubicBezTo>
                    <a:pt x="1082" y="8421"/>
                    <a:pt x="568" y="7769"/>
                    <a:pt x="0" y="7769"/>
                  </a:cubicBezTo>
                  <a:close/>
                  <a:moveTo>
                    <a:pt x="0" y="15547"/>
                  </a:moveTo>
                  <a:lnTo>
                    <a:pt x="0" y="19275"/>
                  </a:lnTo>
                  <a:cubicBezTo>
                    <a:pt x="292" y="19275"/>
                    <a:pt x="665" y="19761"/>
                    <a:pt x="1059" y="20260"/>
                  </a:cubicBezTo>
                  <a:cubicBezTo>
                    <a:pt x="1551" y="20884"/>
                    <a:pt x="2109" y="21600"/>
                    <a:pt x="2703" y="21600"/>
                  </a:cubicBezTo>
                  <a:cubicBezTo>
                    <a:pt x="3287" y="21600"/>
                    <a:pt x="3802" y="20912"/>
                    <a:pt x="4256" y="20304"/>
                  </a:cubicBezTo>
                  <a:cubicBezTo>
                    <a:pt x="4656" y="19773"/>
                    <a:pt x="5034" y="19275"/>
                    <a:pt x="5402" y="19275"/>
                  </a:cubicBezTo>
                  <a:cubicBezTo>
                    <a:pt x="5769" y="19275"/>
                    <a:pt x="6142" y="19773"/>
                    <a:pt x="6542" y="20304"/>
                  </a:cubicBezTo>
                  <a:cubicBezTo>
                    <a:pt x="6996" y="20912"/>
                    <a:pt x="7516" y="21600"/>
                    <a:pt x="8105" y="21600"/>
                  </a:cubicBezTo>
                  <a:cubicBezTo>
                    <a:pt x="8689" y="21600"/>
                    <a:pt x="9186" y="20931"/>
                    <a:pt x="9624" y="20323"/>
                  </a:cubicBezTo>
                  <a:cubicBezTo>
                    <a:pt x="10019" y="19777"/>
                    <a:pt x="10392" y="19275"/>
                    <a:pt x="10803" y="19275"/>
                  </a:cubicBezTo>
                  <a:cubicBezTo>
                    <a:pt x="11187" y="19275"/>
                    <a:pt x="11512" y="19729"/>
                    <a:pt x="11885" y="20260"/>
                  </a:cubicBezTo>
                  <a:cubicBezTo>
                    <a:pt x="12328" y="20884"/>
                    <a:pt x="12837" y="21600"/>
                    <a:pt x="13502" y="21600"/>
                  </a:cubicBezTo>
                  <a:cubicBezTo>
                    <a:pt x="14172" y="21600"/>
                    <a:pt x="14690" y="20885"/>
                    <a:pt x="15144" y="20245"/>
                  </a:cubicBezTo>
                  <a:cubicBezTo>
                    <a:pt x="15517" y="19730"/>
                    <a:pt x="15836" y="19275"/>
                    <a:pt x="16198" y="19275"/>
                  </a:cubicBezTo>
                  <a:cubicBezTo>
                    <a:pt x="16566" y="19275"/>
                    <a:pt x="16902" y="19729"/>
                    <a:pt x="17291" y="20274"/>
                  </a:cubicBezTo>
                  <a:cubicBezTo>
                    <a:pt x="17746" y="20898"/>
                    <a:pt x="18264" y="21600"/>
                    <a:pt x="18902" y="21600"/>
                  </a:cubicBezTo>
                  <a:cubicBezTo>
                    <a:pt x="19556" y="21600"/>
                    <a:pt x="20113" y="20866"/>
                    <a:pt x="20605" y="20211"/>
                  </a:cubicBezTo>
                  <a:cubicBezTo>
                    <a:pt x="20972" y="19728"/>
                    <a:pt x="21319" y="19275"/>
                    <a:pt x="21600" y="19275"/>
                  </a:cubicBezTo>
                  <a:lnTo>
                    <a:pt x="21600" y="15547"/>
                  </a:lnTo>
                  <a:cubicBezTo>
                    <a:pt x="21038" y="15547"/>
                    <a:pt x="20547" y="16205"/>
                    <a:pt x="20071" y="16829"/>
                  </a:cubicBezTo>
                  <a:cubicBezTo>
                    <a:pt x="19655" y="17359"/>
                    <a:pt x="19270" y="17872"/>
                    <a:pt x="18897" y="17872"/>
                  </a:cubicBezTo>
                  <a:cubicBezTo>
                    <a:pt x="18551" y="17872"/>
                    <a:pt x="18221" y="17421"/>
                    <a:pt x="17842" y="16907"/>
                  </a:cubicBezTo>
                  <a:cubicBezTo>
                    <a:pt x="17377" y="16267"/>
                    <a:pt x="16853" y="15547"/>
                    <a:pt x="16198" y="15547"/>
                  </a:cubicBezTo>
                  <a:cubicBezTo>
                    <a:pt x="15544" y="15547"/>
                    <a:pt x="15037" y="16268"/>
                    <a:pt x="14583" y="16892"/>
                  </a:cubicBezTo>
                  <a:cubicBezTo>
                    <a:pt x="14205" y="17422"/>
                    <a:pt x="13875" y="17872"/>
                    <a:pt x="13502" y="17872"/>
                  </a:cubicBezTo>
                  <a:cubicBezTo>
                    <a:pt x="13134" y="17872"/>
                    <a:pt x="12820" y="17421"/>
                    <a:pt x="12452" y="16907"/>
                  </a:cubicBezTo>
                  <a:cubicBezTo>
                    <a:pt x="11998" y="16267"/>
                    <a:pt x="11485" y="15547"/>
                    <a:pt x="10803" y="15547"/>
                  </a:cubicBezTo>
                  <a:cubicBezTo>
                    <a:pt x="10106" y="15547"/>
                    <a:pt x="9554" y="16296"/>
                    <a:pt x="9073" y="16951"/>
                  </a:cubicBezTo>
                  <a:cubicBezTo>
                    <a:pt x="8711" y="17450"/>
                    <a:pt x="8402" y="17872"/>
                    <a:pt x="8105" y="17872"/>
                  </a:cubicBezTo>
                  <a:cubicBezTo>
                    <a:pt x="7802" y="17872"/>
                    <a:pt x="7467" y="17436"/>
                    <a:pt x="7083" y="16921"/>
                  </a:cubicBezTo>
                  <a:cubicBezTo>
                    <a:pt x="6602" y="16282"/>
                    <a:pt x="6050" y="15547"/>
                    <a:pt x="5402" y="15547"/>
                  </a:cubicBezTo>
                  <a:cubicBezTo>
                    <a:pt x="4747" y="15547"/>
                    <a:pt x="4202" y="16282"/>
                    <a:pt x="3715" y="16921"/>
                  </a:cubicBezTo>
                  <a:cubicBezTo>
                    <a:pt x="3348" y="17405"/>
                    <a:pt x="3001" y="17872"/>
                    <a:pt x="2703" y="17872"/>
                  </a:cubicBezTo>
                  <a:cubicBezTo>
                    <a:pt x="2384" y="17872"/>
                    <a:pt x="1996" y="17374"/>
                    <a:pt x="1585" y="16843"/>
                  </a:cubicBezTo>
                  <a:cubicBezTo>
                    <a:pt x="1082" y="16204"/>
                    <a:pt x="568" y="15547"/>
                    <a:pt x="0" y="15547"/>
                  </a:cubicBezTo>
                  <a:close/>
                </a:path>
              </a:pathLst>
            </a:custGeom>
            <a:solidFill>
              <a:schemeClr val="accent1">
                <a:hueOff val="-379808"/>
                <a:lumOff val="129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  <p:sp>
          <p:nvSpPr>
            <p:cNvPr id="252" name="observation"/>
            <p:cNvSpPr txBox="1"/>
            <p:nvPr/>
          </p:nvSpPr>
          <p:spPr>
            <a:xfrm>
              <a:off x="0" y="0"/>
              <a:ext cx="2284095" cy="919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355600">
                <a:spcBef>
                  <a:spcPts val="4700"/>
                </a:spcBef>
                <a:defRPr>
                  <a:solidFill>
                    <a:srgbClr val="FFFFFF"/>
                  </a:solidFill>
                  <a:latin typeface="Noteworthy Light"/>
                  <a:ea typeface="Noteworthy Light"/>
                  <a:cs typeface="Noteworthy Light"/>
                  <a:sym typeface="Noteworthy Light"/>
                </a:defRPr>
              </a:lvl1pPr>
            </a:lstStyle>
            <a:p>
              <a:pPr/>
              <a:r>
                <a:t>observation</a:t>
              </a:r>
            </a:p>
          </p:txBody>
        </p:sp>
      </p:grpSp>
      <p:grpSp>
        <p:nvGrpSpPr>
          <p:cNvPr id="256" name="Group"/>
          <p:cNvGrpSpPr/>
          <p:nvPr/>
        </p:nvGrpSpPr>
        <p:grpSpPr>
          <a:xfrm>
            <a:off x="20864393" y="4941244"/>
            <a:ext cx="2740026" cy="1985905"/>
            <a:chOff x="0" y="0"/>
            <a:chExt cx="2740025" cy="1985903"/>
          </a:xfrm>
        </p:grpSpPr>
        <p:sp>
          <p:nvSpPr>
            <p:cNvPr id="254" name="latent variable"/>
            <p:cNvSpPr txBox="1"/>
            <p:nvPr/>
          </p:nvSpPr>
          <p:spPr>
            <a:xfrm>
              <a:off x="0" y="0"/>
              <a:ext cx="2740025" cy="919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355600">
                <a:spcBef>
                  <a:spcPts val="4700"/>
                </a:spcBef>
                <a:defRPr>
                  <a:solidFill>
                    <a:srgbClr val="FFFFFF"/>
                  </a:solidFill>
                  <a:latin typeface="Noteworthy Light"/>
                  <a:ea typeface="Noteworthy Light"/>
                  <a:cs typeface="Noteworthy Light"/>
                  <a:sym typeface="Noteworthy Light"/>
                </a:defRPr>
              </a:lvl1pPr>
            </a:lstStyle>
            <a:p>
              <a:pPr/>
              <a:r>
                <a:t>latent variable</a:t>
              </a:r>
            </a:p>
          </p:txBody>
        </p:sp>
        <p:sp>
          <p:nvSpPr>
            <p:cNvPr id="255" name="Coffee"/>
            <p:cNvSpPr/>
            <p:nvPr/>
          </p:nvSpPr>
          <p:spPr>
            <a:xfrm>
              <a:off x="629321" y="1050755"/>
              <a:ext cx="1481382" cy="935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fill="norm" stroke="1" extrusionOk="0">
                  <a:moveTo>
                    <a:pt x="3632" y="0"/>
                  </a:moveTo>
                  <a:cubicBezTo>
                    <a:pt x="3310" y="0"/>
                    <a:pt x="3052" y="422"/>
                    <a:pt x="3063" y="933"/>
                  </a:cubicBezTo>
                  <a:cubicBezTo>
                    <a:pt x="3133" y="4055"/>
                    <a:pt x="3513" y="14136"/>
                    <a:pt x="5539" y="17628"/>
                  </a:cubicBezTo>
                  <a:lnTo>
                    <a:pt x="193" y="17628"/>
                  </a:lnTo>
                  <a:cubicBezTo>
                    <a:pt x="25" y="17628"/>
                    <a:pt x="-45" y="17817"/>
                    <a:pt x="30" y="18055"/>
                  </a:cubicBezTo>
                  <a:cubicBezTo>
                    <a:pt x="392" y="19213"/>
                    <a:pt x="2458" y="21600"/>
                    <a:pt x="4710" y="21600"/>
                  </a:cubicBezTo>
                  <a:cubicBezTo>
                    <a:pt x="6340" y="21600"/>
                    <a:pt x="15171" y="21600"/>
                    <a:pt x="16800" y="21600"/>
                  </a:cubicBezTo>
                  <a:cubicBezTo>
                    <a:pt x="19052" y="21600"/>
                    <a:pt x="21118" y="19213"/>
                    <a:pt x="21480" y="18055"/>
                  </a:cubicBezTo>
                  <a:cubicBezTo>
                    <a:pt x="21555" y="17817"/>
                    <a:pt x="21485" y="17628"/>
                    <a:pt x="21317" y="17628"/>
                  </a:cubicBezTo>
                  <a:lnTo>
                    <a:pt x="15393" y="17628"/>
                  </a:lnTo>
                  <a:cubicBezTo>
                    <a:pt x="15657" y="17172"/>
                    <a:pt x="15893" y="16606"/>
                    <a:pt x="16104" y="15957"/>
                  </a:cubicBezTo>
                  <a:cubicBezTo>
                    <a:pt x="16236" y="15552"/>
                    <a:pt x="16495" y="15291"/>
                    <a:pt x="16782" y="15291"/>
                  </a:cubicBezTo>
                  <a:lnTo>
                    <a:pt x="17640" y="15291"/>
                  </a:lnTo>
                  <a:cubicBezTo>
                    <a:pt x="20190" y="15291"/>
                    <a:pt x="21524" y="11448"/>
                    <a:pt x="21524" y="7654"/>
                  </a:cubicBezTo>
                  <a:cubicBezTo>
                    <a:pt x="21524" y="4558"/>
                    <a:pt x="20609" y="2922"/>
                    <a:pt x="18877" y="2922"/>
                  </a:cubicBezTo>
                  <a:lnTo>
                    <a:pt x="18225" y="2922"/>
                  </a:lnTo>
                  <a:cubicBezTo>
                    <a:pt x="17999" y="2922"/>
                    <a:pt x="17819" y="2620"/>
                    <a:pt x="17831" y="2262"/>
                  </a:cubicBezTo>
                  <a:cubicBezTo>
                    <a:pt x="17850" y="1741"/>
                    <a:pt x="17860" y="1291"/>
                    <a:pt x="17868" y="933"/>
                  </a:cubicBezTo>
                  <a:cubicBezTo>
                    <a:pt x="17880" y="422"/>
                    <a:pt x="17623" y="0"/>
                    <a:pt x="17302" y="0"/>
                  </a:cubicBezTo>
                  <a:lnTo>
                    <a:pt x="3632" y="0"/>
                  </a:lnTo>
                  <a:close/>
                  <a:moveTo>
                    <a:pt x="18465" y="4660"/>
                  </a:moveTo>
                  <a:lnTo>
                    <a:pt x="18877" y="4660"/>
                  </a:lnTo>
                  <a:cubicBezTo>
                    <a:pt x="19810" y="4660"/>
                    <a:pt x="20431" y="5169"/>
                    <a:pt x="20431" y="7654"/>
                  </a:cubicBezTo>
                  <a:cubicBezTo>
                    <a:pt x="20431" y="10024"/>
                    <a:pt x="19688" y="13553"/>
                    <a:pt x="17640" y="13553"/>
                  </a:cubicBezTo>
                  <a:lnTo>
                    <a:pt x="17403" y="13553"/>
                  </a:lnTo>
                  <a:cubicBezTo>
                    <a:pt x="17062" y="13553"/>
                    <a:pt x="16817" y="13039"/>
                    <a:pt x="16906" y="12516"/>
                  </a:cubicBezTo>
                  <a:cubicBezTo>
                    <a:pt x="17276" y="10356"/>
                    <a:pt x="17506" y="7951"/>
                    <a:pt x="17650" y="5830"/>
                  </a:cubicBezTo>
                  <a:cubicBezTo>
                    <a:pt x="17695" y="5166"/>
                    <a:pt x="18045" y="4660"/>
                    <a:pt x="18465" y="466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chemeClr val="accent5">
                      <a:hueOff val="129701"/>
                      <a:lumOff val="-22825"/>
                    </a:schemeClr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</p:grpSp>
      <p:sp>
        <p:nvSpPr>
          <p:cNvPr id="257" name="Circle"/>
          <p:cNvSpPr/>
          <p:nvPr/>
        </p:nvSpPr>
        <p:spPr>
          <a:xfrm>
            <a:off x="10149644" y="7874412"/>
            <a:ext cx="1080313" cy="108031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258" name="Circle"/>
          <p:cNvSpPr/>
          <p:nvPr/>
        </p:nvSpPr>
        <p:spPr>
          <a:xfrm>
            <a:off x="11132759" y="5085942"/>
            <a:ext cx="1080313" cy="1080313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259" name="Circle"/>
          <p:cNvSpPr/>
          <p:nvPr/>
        </p:nvSpPr>
        <p:spPr>
          <a:xfrm>
            <a:off x="12918392" y="7020568"/>
            <a:ext cx="1080313" cy="1080313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260" name="Circle"/>
          <p:cNvSpPr/>
          <p:nvPr/>
        </p:nvSpPr>
        <p:spPr>
          <a:xfrm>
            <a:off x="13469384" y="3551852"/>
            <a:ext cx="1080313" cy="1080314"/>
          </a:xfrm>
          <a:prstGeom prst="ellipse">
            <a:avLst/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261" name="Circle"/>
          <p:cNvSpPr/>
          <p:nvPr/>
        </p:nvSpPr>
        <p:spPr>
          <a:xfrm>
            <a:off x="8857867" y="3551852"/>
            <a:ext cx="1080313" cy="1080314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sp>
        <p:nvSpPr>
          <p:cNvPr id="262" name="Circle"/>
          <p:cNvSpPr/>
          <p:nvPr/>
        </p:nvSpPr>
        <p:spPr>
          <a:xfrm>
            <a:off x="7890185" y="6002732"/>
            <a:ext cx="1080313" cy="1080313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</a:defRPr>
            </a:pPr>
          </a:p>
        </p:txBody>
      </p:sp>
      <p:cxnSp>
        <p:nvCxnSpPr>
          <p:cNvPr id="263" name="Connection Line"/>
          <p:cNvCxnSpPr>
            <a:stCxn id="261" idx="0"/>
            <a:endCxn id="260" idx="0"/>
          </p:cNvCxnSpPr>
          <p:nvPr/>
        </p:nvCxnSpPr>
        <p:spPr>
          <a:xfrm>
            <a:off x="9398023" y="4092008"/>
            <a:ext cx="4611518" cy="1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64" name="Connection Line"/>
          <p:cNvCxnSpPr>
            <a:stCxn id="261" idx="0"/>
            <a:endCxn id="258" idx="0"/>
          </p:cNvCxnSpPr>
          <p:nvPr/>
        </p:nvCxnSpPr>
        <p:spPr>
          <a:xfrm>
            <a:off x="9398023" y="4092008"/>
            <a:ext cx="2274893" cy="1534091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65" name="Connection Line"/>
          <p:cNvCxnSpPr>
            <a:stCxn id="261" idx="0"/>
            <a:endCxn id="257" idx="0"/>
          </p:cNvCxnSpPr>
          <p:nvPr/>
        </p:nvCxnSpPr>
        <p:spPr>
          <a:xfrm>
            <a:off x="9398023" y="4092008"/>
            <a:ext cx="1291778" cy="4322561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66" name="Connection Line"/>
          <p:cNvCxnSpPr>
            <a:stCxn id="262" idx="0"/>
            <a:endCxn id="258" idx="0"/>
          </p:cNvCxnSpPr>
          <p:nvPr/>
        </p:nvCxnSpPr>
        <p:spPr>
          <a:xfrm flipV="1">
            <a:off x="8430341" y="5626098"/>
            <a:ext cx="3242575" cy="916791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67" name="Connection Line"/>
          <p:cNvCxnSpPr>
            <a:stCxn id="262" idx="0"/>
            <a:endCxn id="257" idx="0"/>
          </p:cNvCxnSpPr>
          <p:nvPr/>
        </p:nvCxnSpPr>
        <p:spPr>
          <a:xfrm>
            <a:off x="8430341" y="6542888"/>
            <a:ext cx="2259460" cy="1871681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68" name="Connection Line"/>
          <p:cNvCxnSpPr>
            <a:stCxn id="258" idx="0"/>
            <a:endCxn id="259" idx="0"/>
          </p:cNvCxnSpPr>
          <p:nvPr/>
        </p:nvCxnSpPr>
        <p:spPr>
          <a:xfrm>
            <a:off x="11672915" y="5626098"/>
            <a:ext cx="1785634" cy="1934627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69" name="Connection Line"/>
          <p:cNvCxnSpPr>
            <a:stCxn id="259" idx="0"/>
            <a:endCxn id="257" idx="0"/>
          </p:cNvCxnSpPr>
          <p:nvPr/>
        </p:nvCxnSpPr>
        <p:spPr>
          <a:xfrm flipH="1">
            <a:off x="10689800" y="7560724"/>
            <a:ext cx="2768749" cy="853845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70" name="Connection Line"/>
          <p:cNvCxnSpPr>
            <a:stCxn id="258" idx="0"/>
            <a:endCxn id="261" idx="0"/>
          </p:cNvCxnSpPr>
          <p:nvPr/>
        </p:nvCxnSpPr>
        <p:spPr>
          <a:xfrm flipH="1" flipV="1">
            <a:off x="9398023" y="4092008"/>
            <a:ext cx="2274893" cy="1534091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71" name="Connection Line"/>
          <p:cNvCxnSpPr>
            <a:stCxn id="260" idx="0"/>
            <a:endCxn id="262" idx="0"/>
          </p:cNvCxnSpPr>
          <p:nvPr/>
        </p:nvCxnSpPr>
        <p:spPr>
          <a:xfrm flipH="1">
            <a:off x="8430341" y="4092008"/>
            <a:ext cx="5579200" cy="2450881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72" name="Connection Line"/>
          <p:cNvCxnSpPr>
            <a:stCxn id="258" idx="0"/>
            <a:endCxn id="260" idx="0"/>
          </p:cNvCxnSpPr>
          <p:nvPr/>
        </p:nvCxnSpPr>
        <p:spPr>
          <a:xfrm flipV="1">
            <a:off x="11672915" y="4092008"/>
            <a:ext cx="2336626" cy="1534091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73" name="Connection Line"/>
          <p:cNvCxnSpPr>
            <a:stCxn id="259" idx="0"/>
            <a:endCxn id="260" idx="0"/>
          </p:cNvCxnSpPr>
          <p:nvPr/>
        </p:nvCxnSpPr>
        <p:spPr>
          <a:xfrm flipV="1">
            <a:off x="13458548" y="4092008"/>
            <a:ext cx="550993" cy="3468717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74" name="Connection Line"/>
          <p:cNvCxnSpPr>
            <a:stCxn id="257" idx="0"/>
            <a:endCxn id="258" idx="0"/>
          </p:cNvCxnSpPr>
          <p:nvPr/>
        </p:nvCxnSpPr>
        <p:spPr>
          <a:xfrm flipV="1">
            <a:off x="10689800" y="5626098"/>
            <a:ext cx="983116" cy="2788471"/>
          </a:xfrm>
          <a:prstGeom prst="straightConnector1">
            <a:avLst/>
          </a:prstGeom>
          <a:ln w="63500" cap="rnd">
            <a:solidFill>
              <a:srgbClr val="000000"/>
            </a:solidFill>
            <a:miter lim="400000"/>
            <a:tailEnd type="stealth"/>
          </a:ln>
        </p:spPr>
      </p:cxnSp>
      <p:pic>
        <p:nvPicPr>
          <p:cNvPr id="275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20290444">
            <a:off x="4261384" y="5024272"/>
            <a:ext cx="4840806" cy="311821"/>
          </a:xfrm>
          <a:prstGeom prst="rect">
            <a:avLst/>
          </a:prstGeom>
        </p:spPr>
      </p:pic>
      <p:pic>
        <p:nvPicPr>
          <p:cNvPr id="277" name="Line Line" descr="Line 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99899">
            <a:off x="4417598" y="6106008"/>
            <a:ext cx="3392059" cy="311820"/>
          </a:xfrm>
          <a:prstGeom prst="rect">
            <a:avLst/>
          </a:prstGeom>
        </p:spPr>
      </p:pic>
      <p:pic>
        <p:nvPicPr>
          <p:cNvPr id="279" name="Line Line" descr="Line Line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257753">
            <a:off x="4248707" y="7020310"/>
            <a:ext cx="6151284" cy="311820"/>
          </a:xfrm>
          <a:prstGeom prst="rect">
            <a:avLst/>
          </a:prstGeom>
        </p:spPr>
      </p:pic>
      <p:pic>
        <p:nvPicPr>
          <p:cNvPr id="281" name="Line Line" descr="Line Line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4520">
            <a:off x="12196427" y="5819922"/>
            <a:ext cx="8118016" cy="311820"/>
          </a:xfrm>
          <a:prstGeom prst="rect">
            <a:avLst/>
          </a:prstGeom>
        </p:spPr>
      </p:pic>
      <p:pic>
        <p:nvPicPr>
          <p:cNvPr id="283" name="Line Line" descr="Line Line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1003296">
            <a:off x="13961329" y="6940322"/>
            <a:ext cx="6399050" cy="311820"/>
          </a:xfrm>
          <a:prstGeom prst="rect">
            <a:avLst/>
          </a:prstGeom>
        </p:spPr>
      </p:pic>
      <p:pic>
        <p:nvPicPr>
          <p:cNvPr id="285" name="Line Line" descr="Line Line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943248">
            <a:off x="14446979" y="4882521"/>
            <a:ext cx="6060260" cy="311820"/>
          </a:xfrm>
          <a:prstGeom prst="rect">
            <a:avLst/>
          </a:prstGeom>
        </p:spPr>
      </p:pic>
      <p:grpSp>
        <p:nvGrpSpPr>
          <p:cNvPr id="297" name="Group"/>
          <p:cNvGrpSpPr/>
          <p:nvPr/>
        </p:nvGrpSpPr>
        <p:grpSpPr>
          <a:xfrm>
            <a:off x="8440203" y="6969027"/>
            <a:ext cx="5338343" cy="5393831"/>
            <a:chOff x="-158417" y="-99796"/>
            <a:chExt cx="5338342" cy="5393830"/>
          </a:xfrm>
        </p:grpSpPr>
        <p:grpSp>
          <p:nvGrpSpPr>
            <p:cNvPr id="289" name="Group"/>
            <p:cNvGrpSpPr/>
            <p:nvPr/>
          </p:nvGrpSpPr>
          <p:grpSpPr>
            <a:xfrm>
              <a:off x="432052" y="4822050"/>
              <a:ext cx="4747874" cy="471984"/>
              <a:chOff x="0" y="0"/>
              <a:chExt cx="4747872" cy="471982"/>
            </a:xfrm>
          </p:grpSpPr>
          <p:sp>
            <p:nvSpPr>
              <p:cNvPr id="287" name="Equation"/>
              <p:cNvSpPr txBox="1"/>
              <p:nvPr/>
            </p:nvSpPr>
            <p:spPr>
              <a:xfrm>
                <a:off x="0" y="0"/>
                <a:ext cx="4747873" cy="4719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spcBef>
                    <a:spcPts val="0"/>
                  </a:spcBef>
                  <a:defRPr sz="1800"/>
                </a:pPr>
                <a14:m>
                  <m:oMathPara>
                    <m:oMathParaPr>
                      <m:jc m:val="centerGroup"/>
                    </m:oMathParaPr>
                    <m:oMath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recent history</m:t>
                      </m:r>
                      <m:r>
                        <a:rPr xmlns:a="http://schemas.openxmlformats.org/drawingml/2006/main" sz="38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8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8" name="Coffee"/>
              <p:cNvSpPr/>
              <p:nvPr/>
            </p:nvSpPr>
            <p:spPr>
              <a:xfrm>
                <a:off x="574181" y="39438"/>
                <a:ext cx="622726" cy="393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4" h="21600" fill="norm" stroke="1" extrusionOk="0">
                    <a:moveTo>
                      <a:pt x="3632" y="0"/>
                    </a:moveTo>
                    <a:cubicBezTo>
                      <a:pt x="3310" y="0"/>
                      <a:pt x="3052" y="422"/>
                      <a:pt x="3063" y="933"/>
                    </a:cubicBezTo>
                    <a:cubicBezTo>
                      <a:pt x="3133" y="4055"/>
                      <a:pt x="3513" y="14136"/>
                      <a:pt x="5539" y="17628"/>
                    </a:cubicBezTo>
                    <a:lnTo>
                      <a:pt x="193" y="17628"/>
                    </a:lnTo>
                    <a:cubicBezTo>
                      <a:pt x="25" y="17628"/>
                      <a:pt x="-45" y="17817"/>
                      <a:pt x="30" y="18055"/>
                    </a:cubicBezTo>
                    <a:cubicBezTo>
                      <a:pt x="392" y="19213"/>
                      <a:pt x="2458" y="21600"/>
                      <a:pt x="4710" y="21600"/>
                    </a:cubicBezTo>
                    <a:cubicBezTo>
                      <a:pt x="6340" y="21600"/>
                      <a:pt x="15171" y="21600"/>
                      <a:pt x="16800" y="21600"/>
                    </a:cubicBezTo>
                    <a:cubicBezTo>
                      <a:pt x="19052" y="21600"/>
                      <a:pt x="21118" y="19213"/>
                      <a:pt x="21480" y="18055"/>
                    </a:cubicBezTo>
                    <a:cubicBezTo>
                      <a:pt x="21555" y="17817"/>
                      <a:pt x="21485" y="17628"/>
                      <a:pt x="21317" y="17628"/>
                    </a:cubicBezTo>
                    <a:lnTo>
                      <a:pt x="15393" y="17628"/>
                    </a:lnTo>
                    <a:cubicBezTo>
                      <a:pt x="15657" y="17172"/>
                      <a:pt x="15893" y="16606"/>
                      <a:pt x="16104" y="15957"/>
                    </a:cubicBezTo>
                    <a:cubicBezTo>
                      <a:pt x="16236" y="15552"/>
                      <a:pt x="16495" y="15291"/>
                      <a:pt x="16782" y="15291"/>
                    </a:cubicBezTo>
                    <a:lnTo>
                      <a:pt x="17640" y="15291"/>
                    </a:lnTo>
                    <a:cubicBezTo>
                      <a:pt x="20190" y="15291"/>
                      <a:pt x="21524" y="11448"/>
                      <a:pt x="21524" y="7654"/>
                    </a:cubicBezTo>
                    <a:cubicBezTo>
                      <a:pt x="21524" y="4558"/>
                      <a:pt x="20609" y="2922"/>
                      <a:pt x="18877" y="2922"/>
                    </a:cubicBezTo>
                    <a:lnTo>
                      <a:pt x="18225" y="2922"/>
                    </a:lnTo>
                    <a:cubicBezTo>
                      <a:pt x="17999" y="2922"/>
                      <a:pt x="17819" y="2620"/>
                      <a:pt x="17831" y="2262"/>
                    </a:cubicBezTo>
                    <a:cubicBezTo>
                      <a:pt x="17850" y="1741"/>
                      <a:pt x="17860" y="1291"/>
                      <a:pt x="17868" y="933"/>
                    </a:cubicBezTo>
                    <a:cubicBezTo>
                      <a:pt x="17880" y="422"/>
                      <a:pt x="17623" y="0"/>
                      <a:pt x="17302" y="0"/>
                    </a:cubicBezTo>
                    <a:lnTo>
                      <a:pt x="3632" y="0"/>
                    </a:lnTo>
                    <a:close/>
                    <a:moveTo>
                      <a:pt x="18465" y="4660"/>
                    </a:moveTo>
                    <a:lnTo>
                      <a:pt x="18877" y="4660"/>
                    </a:lnTo>
                    <a:cubicBezTo>
                      <a:pt x="19810" y="4660"/>
                      <a:pt x="20431" y="5169"/>
                      <a:pt x="20431" y="7654"/>
                    </a:cubicBezTo>
                    <a:cubicBezTo>
                      <a:pt x="20431" y="10024"/>
                      <a:pt x="19688" y="13553"/>
                      <a:pt x="17640" y="13553"/>
                    </a:cubicBezTo>
                    <a:lnTo>
                      <a:pt x="17403" y="13553"/>
                    </a:lnTo>
                    <a:cubicBezTo>
                      <a:pt x="17062" y="13553"/>
                      <a:pt x="16817" y="13039"/>
                      <a:pt x="16906" y="12516"/>
                    </a:cubicBezTo>
                    <a:cubicBezTo>
                      <a:pt x="17276" y="10356"/>
                      <a:pt x="17506" y="7951"/>
                      <a:pt x="17650" y="5830"/>
                    </a:cubicBezTo>
                    <a:cubicBezTo>
                      <a:pt x="17695" y="5166"/>
                      <a:pt x="18045" y="4660"/>
                      <a:pt x="18465" y="46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825500">
                  <a:spcBef>
                    <a:spcPts val="0"/>
                  </a:spcBef>
                  <a:defRPr sz="3200">
                    <a:solidFill>
                      <a:schemeClr val="accent5">
                        <a:hueOff val="129701"/>
                        <a:lumOff val="-22825"/>
                      </a:schemeClr>
                    </a:solidFill>
                    <a:latin typeface="Graphik Light"/>
                    <a:ea typeface="Graphik Light"/>
                    <a:cs typeface="Graphik Light"/>
                    <a:sym typeface="Graphik Light"/>
                  </a:defRPr>
                </a:pPr>
              </a:p>
            </p:txBody>
          </p:sp>
        </p:grpSp>
        <p:pic>
          <p:nvPicPr>
            <p:cNvPr id="290" name="Line Line" descr="Line Line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 rot="4579277">
              <a:off x="1184698" y="2989068"/>
              <a:ext cx="2578505" cy="311820"/>
            </a:xfrm>
            <a:prstGeom prst="rect">
              <a:avLst/>
            </a:prstGeom>
            <a:effectLst/>
          </p:spPr>
        </p:pic>
        <p:pic>
          <p:nvPicPr>
            <p:cNvPr id="292" name="Line Line" descr="Line Line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 rot="7026747">
              <a:off x="1994464" y="2581732"/>
              <a:ext cx="3843565" cy="311820"/>
            </a:xfrm>
            <a:prstGeom prst="rect">
              <a:avLst/>
            </a:prstGeom>
            <a:effectLst/>
          </p:spPr>
        </p:pic>
        <p:pic>
          <p:nvPicPr>
            <p:cNvPr id="294" name="Line Line" descr="Line Line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 rot="3654591">
              <a:off x="-1349605" y="2077682"/>
              <a:ext cx="5166959" cy="311820"/>
            </a:xfrm>
            <a:prstGeom prst="rect">
              <a:avLst/>
            </a:prstGeom>
            <a:effectLst/>
          </p:spPr>
        </p:pic>
        <p:sp>
          <p:nvSpPr>
            <p:cNvPr id="296" name="?"/>
            <p:cNvSpPr txBox="1"/>
            <p:nvPr/>
          </p:nvSpPr>
          <p:spPr>
            <a:xfrm>
              <a:off x="2840638" y="2649789"/>
              <a:ext cx="467313" cy="9352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A100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00017-3587716162.png" descr="00017-35877161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2347" y="348525"/>
            <a:ext cx="13174069" cy="1317406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Quote Bubble"/>
          <p:cNvGrpSpPr/>
          <p:nvPr/>
        </p:nvGrpSpPr>
        <p:grpSpPr>
          <a:xfrm flipH="1" rot="10800000">
            <a:off x="9861170" y="4910149"/>
            <a:ext cx="6491289" cy="4997929"/>
            <a:chOff x="0" y="0"/>
            <a:chExt cx="6491287" cy="4997927"/>
          </a:xfrm>
        </p:grpSpPr>
        <p:sp>
          <p:nvSpPr>
            <p:cNvPr id="301" name="Quote Bubble"/>
            <p:cNvSpPr/>
            <p:nvPr/>
          </p:nvSpPr>
          <p:spPr>
            <a:xfrm>
              <a:off x="76200" y="76200"/>
              <a:ext cx="6338816" cy="4234245"/>
            </a:xfrm>
            <a:prstGeom prst="wedgeEllipseCallout">
              <a:avLst>
                <a:gd name="adj1" fmla="val -49389"/>
                <a:gd name="adj2" fmla="val 64642"/>
              </a:avLst>
            </a:prstGeom>
            <a:solidFill>
              <a:schemeClr val="accent6">
                <a:lumOff val="-24999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00" name="Quote Bubble Quote bubble" descr="Quote Bubble Quote bubbl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6491288" cy="4997929"/>
            </a:xfrm>
            <a:prstGeom prst="rect">
              <a:avLst/>
            </a:prstGeom>
            <a:effectLst/>
          </p:spPr>
        </p:pic>
      </p:grpSp>
      <p:sp>
        <p:nvSpPr>
          <p:cNvPr id="303" name="my music…"/>
          <p:cNvSpPr txBox="1"/>
          <p:nvPr/>
        </p:nvSpPr>
        <p:spPr>
          <a:xfrm>
            <a:off x="9724477" y="5880688"/>
            <a:ext cx="6273145" cy="3437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defRPr sz="5700">
                <a:solidFill>
                  <a:srgbClr val="FFFFFF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 my music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 sz="5700">
                <a:solidFill>
                  <a:srgbClr val="FFFFFF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will do für a 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 sz="5700">
                <a:solidFill>
                  <a:srgbClr val="FFFFFF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fantastische</a:t>
            </a:r>
          </a:p>
          <a:p>
            <a:pPr algn="ctr">
              <a:lnSpc>
                <a:spcPct val="90000"/>
              </a:lnSpc>
              <a:spcBef>
                <a:spcPts val="0"/>
              </a:spcBef>
              <a:defRPr sz="5700">
                <a:solidFill>
                  <a:srgbClr val="FFFFFF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   latent variable </a:t>
            </a:r>
          </a:p>
        </p:txBody>
      </p:sp>
      <p:grpSp>
        <p:nvGrpSpPr>
          <p:cNvPr id="308" name="Group"/>
          <p:cNvGrpSpPr/>
          <p:nvPr/>
        </p:nvGrpSpPr>
        <p:grpSpPr>
          <a:xfrm>
            <a:off x="15606266" y="97065"/>
            <a:ext cx="6693297" cy="4225748"/>
            <a:chOff x="-76199" y="-76199"/>
            <a:chExt cx="6693296" cy="4225746"/>
          </a:xfrm>
        </p:grpSpPr>
        <p:grpSp>
          <p:nvGrpSpPr>
            <p:cNvPr id="306" name="Quote Bubble"/>
            <p:cNvGrpSpPr/>
            <p:nvPr/>
          </p:nvGrpSpPr>
          <p:grpSpPr>
            <a:xfrm>
              <a:off x="-76200" y="-76200"/>
              <a:ext cx="6693297" cy="4225747"/>
              <a:chOff x="0" y="0"/>
              <a:chExt cx="6693296" cy="4225746"/>
            </a:xfrm>
          </p:grpSpPr>
          <p:sp>
            <p:nvSpPr>
              <p:cNvPr id="305" name="Quote Bubble"/>
              <p:cNvSpPr/>
              <p:nvPr/>
            </p:nvSpPr>
            <p:spPr>
              <a:xfrm>
                <a:off x="76200" y="76200"/>
                <a:ext cx="6541044" cy="3436093"/>
              </a:xfrm>
              <a:prstGeom prst="wedgeEllipseCallout">
                <a:avLst>
                  <a:gd name="adj1" fmla="val -49386"/>
                  <a:gd name="adj2" fmla="val 68714"/>
                </a:avLst>
              </a:prstGeom>
              <a:solidFill>
                <a:schemeClr val="accent6">
                  <a:lumOff val="-24999"/>
                </a:schemeClr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5700">
                    <a:solidFill>
                      <a:srgbClr val="FFFFFF"/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</a:p>
            </p:txBody>
          </p:sp>
          <p:pic>
            <p:nvPicPr>
              <p:cNvPr id="304" name="Quote Bubble Quote bubble" descr="Quote Bubble Quote bubble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6693297" cy="4225747"/>
              </a:xfrm>
              <a:prstGeom prst="rect">
                <a:avLst/>
              </a:prstGeom>
              <a:effectLst/>
            </p:spPr>
          </p:pic>
        </p:grpSp>
        <p:sp>
          <p:nvSpPr>
            <p:cNvPr id="307" name="a somniferously  predictable one…"/>
            <p:cNvSpPr txBox="1"/>
            <p:nvPr/>
          </p:nvSpPr>
          <p:spPr>
            <a:xfrm>
              <a:off x="133877" y="817480"/>
              <a:ext cx="6273144" cy="1814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ctr">
                <a:lnSpc>
                  <a:spcPct val="90000"/>
                </a:lnSpc>
                <a:spcBef>
                  <a:spcPts val="0"/>
                </a:spcBef>
                <a:defRPr sz="5700">
                  <a:solidFill>
                    <a:srgbClr val="FFFFFF"/>
                  </a:solid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lvl1pPr>
            </a:lstStyle>
            <a:p>
              <a:pPr/>
              <a:r>
                <a:t>a somniferously  predictable one… </a:t>
              </a:r>
            </a:p>
          </p:txBody>
        </p:sp>
      </p:grpSp>
      <p:pic>
        <p:nvPicPr>
          <p:cNvPr id="309" name="Johann_Sebastian_Bach.jpg" descr="Johann_Sebastian_Bach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773295" y="8077425"/>
            <a:ext cx="4361017" cy="5371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87C9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hree teams to make Bayes love Bach again"/>
          <p:cNvSpPr txBox="1"/>
          <p:nvPr>
            <p:ph type="title"/>
          </p:nvPr>
        </p:nvSpPr>
        <p:spPr>
          <a:xfrm>
            <a:off x="531113" y="228600"/>
            <a:ext cx="21971001" cy="1689100"/>
          </a:xfrm>
          <a:prstGeom prst="rect">
            <a:avLst/>
          </a:prstGeom>
        </p:spPr>
        <p:txBody>
          <a:bodyPr/>
          <a:lstStyle>
            <a:lvl1pPr defTabSz="2121408">
              <a:defRPr spc="-87" sz="8700">
                <a:solidFill>
                  <a:srgbClr val="000000"/>
                </a:solidFill>
              </a:defRPr>
            </a:lvl1pPr>
          </a:lstStyle>
          <a:p>
            <a:pPr/>
            <a:r>
              <a:t>Three teams to make Bayes love Bach again</a:t>
            </a:r>
          </a:p>
        </p:txBody>
      </p:sp>
      <p:grpSp>
        <p:nvGrpSpPr>
          <p:cNvPr id="330" name="Group"/>
          <p:cNvGrpSpPr/>
          <p:nvPr/>
        </p:nvGrpSpPr>
        <p:grpSpPr>
          <a:xfrm>
            <a:off x="20500131" y="5718556"/>
            <a:ext cx="2518226" cy="2043041"/>
            <a:chOff x="0" y="157745"/>
            <a:chExt cx="2518225" cy="2043039"/>
          </a:xfrm>
        </p:grpSpPr>
        <p:sp>
          <p:nvSpPr>
            <p:cNvPr id="312" name="Circle"/>
            <p:cNvSpPr/>
            <p:nvPr/>
          </p:nvSpPr>
          <p:spPr>
            <a:xfrm>
              <a:off x="854390" y="1792276"/>
              <a:ext cx="408510" cy="408509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Circle"/>
            <p:cNvSpPr/>
            <p:nvPr/>
          </p:nvSpPr>
          <p:spPr>
            <a:xfrm>
              <a:off x="1226145" y="737845"/>
              <a:ext cx="408510" cy="40851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Circle"/>
            <p:cNvSpPr/>
            <p:nvPr/>
          </p:nvSpPr>
          <p:spPr>
            <a:xfrm>
              <a:off x="1901364" y="1469403"/>
              <a:ext cx="408510" cy="408510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Circle"/>
            <p:cNvSpPr/>
            <p:nvPr/>
          </p:nvSpPr>
          <p:spPr>
            <a:xfrm>
              <a:off x="2109716" y="157745"/>
              <a:ext cx="408510" cy="408510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6" name="Circle"/>
            <p:cNvSpPr/>
            <p:nvPr/>
          </p:nvSpPr>
          <p:spPr>
            <a:xfrm>
              <a:off x="365919" y="157745"/>
              <a:ext cx="408509" cy="408510"/>
            </a:xfrm>
            <a:prstGeom prst="ellipse">
              <a:avLst/>
            </a:prstGeom>
            <a:blipFill rotWithShape="1">
              <a:blip r:embed="rId6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Circle"/>
            <p:cNvSpPr/>
            <p:nvPr/>
          </p:nvSpPr>
          <p:spPr>
            <a:xfrm>
              <a:off x="0" y="1084519"/>
              <a:ext cx="408509" cy="408510"/>
            </a:xfrm>
            <a:prstGeom prst="ellipse">
              <a:avLst/>
            </a:prstGeom>
            <a:blipFill rotWithShape="1">
              <a:blip r:embed="rId7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cxnSp>
          <p:nvCxnSpPr>
            <p:cNvPr id="318" name="Connection Line"/>
            <p:cNvCxnSpPr>
              <a:stCxn id="316" idx="0"/>
              <a:endCxn id="315" idx="0"/>
            </p:cNvCxnSpPr>
            <p:nvPr/>
          </p:nvCxnSpPr>
          <p:spPr>
            <a:xfrm>
              <a:off x="570173" y="361999"/>
              <a:ext cx="1743798" cy="1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19" name="Connection Line"/>
            <p:cNvCxnSpPr>
              <a:stCxn id="316" idx="0"/>
              <a:endCxn id="313" idx="0"/>
            </p:cNvCxnSpPr>
            <p:nvPr/>
          </p:nvCxnSpPr>
          <p:spPr>
            <a:xfrm>
              <a:off x="570173" y="361999"/>
              <a:ext cx="860228" cy="580101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0" name="Connection Line"/>
            <p:cNvCxnSpPr>
              <a:stCxn id="316" idx="0"/>
              <a:endCxn id="312" idx="0"/>
            </p:cNvCxnSpPr>
            <p:nvPr/>
          </p:nvCxnSpPr>
          <p:spPr>
            <a:xfrm>
              <a:off x="570173" y="361999"/>
              <a:ext cx="488473" cy="1634532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1" name="Connection Line"/>
            <p:cNvCxnSpPr>
              <a:stCxn id="317" idx="0"/>
              <a:endCxn id="313" idx="0"/>
            </p:cNvCxnSpPr>
            <p:nvPr/>
          </p:nvCxnSpPr>
          <p:spPr>
            <a:xfrm flipV="1">
              <a:off x="204254" y="942099"/>
              <a:ext cx="1226147" cy="346676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2" name="Connection Line"/>
            <p:cNvCxnSpPr>
              <a:stCxn id="317" idx="0"/>
              <a:endCxn id="312" idx="0"/>
            </p:cNvCxnSpPr>
            <p:nvPr/>
          </p:nvCxnSpPr>
          <p:spPr>
            <a:xfrm>
              <a:off x="204254" y="1288774"/>
              <a:ext cx="854392" cy="707757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3" name="Connection Line"/>
            <p:cNvCxnSpPr>
              <a:stCxn id="313" idx="0"/>
              <a:endCxn id="314" idx="0"/>
            </p:cNvCxnSpPr>
            <p:nvPr/>
          </p:nvCxnSpPr>
          <p:spPr>
            <a:xfrm>
              <a:off x="1430400" y="942099"/>
              <a:ext cx="675220" cy="731560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4" name="Connection Line"/>
            <p:cNvCxnSpPr>
              <a:stCxn id="314" idx="0"/>
              <a:endCxn id="312" idx="0"/>
            </p:cNvCxnSpPr>
            <p:nvPr/>
          </p:nvCxnSpPr>
          <p:spPr>
            <a:xfrm flipH="1">
              <a:off x="1058645" y="1673658"/>
              <a:ext cx="1046975" cy="322873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5" name="Connection Line"/>
            <p:cNvCxnSpPr>
              <a:stCxn id="313" idx="0"/>
              <a:endCxn id="316" idx="0"/>
            </p:cNvCxnSpPr>
            <p:nvPr/>
          </p:nvCxnSpPr>
          <p:spPr>
            <a:xfrm flipH="1" flipV="1">
              <a:off x="570173" y="361999"/>
              <a:ext cx="860228" cy="580101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6" name="Connection Line"/>
            <p:cNvCxnSpPr>
              <a:stCxn id="315" idx="0"/>
              <a:endCxn id="317" idx="0"/>
            </p:cNvCxnSpPr>
            <p:nvPr/>
          </p:nvCxnSpPr>
          <p:spPr>
            <a:xfrm flipH="1">
              <a:off x="204254" y="361999"/>
              <a:ext cx="2109717" cy="926776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7" name="Connection Line"/>
            <p:cNvCxnSpPr>
              <a:stCxn id="313" idx="0"/>
              <a:endCxn id="315" idx="0"/>
            </p:cNvCxnSpPr>
            <p:nvPr/>
          </p:nvCxnSpPr>
          <p:spPr>
            <a:xfrm flipV="1">
              <a:off x="1430400" y="361999"/>
              <a:ext cx="883571" cy="580101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8" name="Connection Line"/>
            <p:cNvCxnSpPr>
              <a:stCxn id="314" idx="0"/>
              <a:endCxn id="315" idx="0"/>
            </p:cNvCxnSpPr>
            <p:nvPr/>
          </p:nvCxnSpPr>
          <p:spPr>
            <a:xfrm flipV="1">
              <a:off x="2105619" y="361999"/>
              <a:ext cx="208352" cy="1311660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  <p:cxnSp>
          <p:nvCxnSpPr>
            <p:cNvPr id="329" name="Connection Line"/>
            <p:cNvCxnSpPr>
              <a:stCxn id="312" idx="0"/>
              <a:endCxn id="313" idx="0"/>
            </p:cNvCxnSpPr>
            <p:nvPr/>
          </p:nvCxnSpPr>
          <p:spPr>
            <a:xfrm flipV="1">
              <a:off x="1058645" y="942099"/>
              <a:ext cx="371756" cy="1054432"/>
            </a:xfrm>
            <a:prstGeom prst="straightConnector1">
              <a:avLst/>
            </a:prstGeom>
            <a:ln w="63500" cap="rnd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</p:cxnSp>
      </p:grpSp>
      <p:sp>
        <p:nvSpPr>
          <p:cNvPr id="331" name="Training"/>
          <p:cNvSpPr txBox="1"/>
          <p:nvPr/>
        </p:nvSpPr>
        <p:spPr>
          <a:xfrm>
            <a:off x="18231282" y="3856989"/>
            <a:ext cx="212344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Training</a:t>
            </a:r>
          </a:p>
        </p:txBody>
      </p:sp>
      <p:grpSp>
        <p:nvGrpSpPr>
          <p:cNvPr id="336" name="Group"/>
          <p:cNvGrpSpPr/>
          <p:nvPr/>
        </p:nvGrpSpPr>
        <p:grpSpPr>
          <a:xfrm>
            <a:off x="12806108" y="5780591"/>
            <a:ext cx="3704931" cy="1761226"/>
            <a:chOff x="0" y="0"/>
            <a:chExt cx="3704930" cy="1761224"/>
          </a:xfrm>
        </p:grpSpPr>
        <p:sp>
          <p:nvSpPr>
            <p:cNvPr id="332" name="Water"/>
            <p:cNvSpPr/>
            <p:nvPr/>
          </p:nvSpPr>
          <p:spPr>
            <a:xfrm>
              <a:off x="2718081" y="1227390"/>
              <a:ext cx="986850" cy="342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3728"/>
                  </a:lnTo>
                  <a:cubicBezTo>
                    <a:pt x="292" y="3728"/>
                    <a:pt x="665" y="4209"/>
                    <a:pt x="1059" y="4708"/>
                  </a:cubicBezTo>
                  <a:cubicBezTo>
                    <a:pt x="1551" y="5332"/>
                    <a:pt x="2109" y="6053"/>
                    <a:pt x="2703" y="6053"/>
                  </a:cubicBezTo>
                  <a:cubicBezTo>
                    <a:pt x="3287" y="6053"/>
                    <a:pt x="3802" y="5365"/>
                    <a:pt x="4256" y="4757"/>
                  </a:cubicBezTo>
                  <a:cubicBezTo>
                    <a:pt x="4656" y="4226"/>
                    <a:pt x="5034" y="3728"/>
                    <a:pt x="5402" y="3728"/>
                  </a:cubicBezTo>
                  <a:cubicBezTo>
                    <a:pt x="5769" y="3728"/>
                    <a:pt x="6142" y="4226"/>
                    <a:pt x="6542" y="4757"/>
                  </a:cubicBezTo>
                  <a:cubicBezTo>
                    <a:pt x="6996" y="5365"/>
                    <a:pt x="7516" y="6053"/>
                    <a:pt x="8105" y="6053"/>
                  </a:cubicBezTo>
                  <a:cubicBezTo>
                    <a:pt x="8689" y="6053"/>
                    <a:pt x="9186" y="5380"/>
                    <a:pt x="9624" y="4771"/>
                  </a:cubicBezTo>
                  <a:cubicBezTo>
                    <a:pt x="10019" y="4225"/>
                    <a:pt x="10392" y="3728"/>
                    <a:pt x="10803" y="3728"/>
                  </a:cubicBezTo>
                  <a:cubicBezTo>
                    <a:pt x="11187" y="3728"/>
                    <a:pt x="11512" y="4178"/>
                    <a:pt x="11885" y="4708"/>
                  </a:cubicBezTo>
                  <a:cubicBezTo>
                    <a:pt x="12328" y="5332"/>
                    <a:pt x="12837" y="6053"/>
                    <a:pt x="13502" y="6053"/>
                  </a:cubicBezTo>
                  <a:cubicBezTo>
                    <a:pt x="14172" y="6053"/>
                    <a:pt x="14690" y="5333"/>
                    <a:pt x="15144" y="4693"/>
                  </a:cubicBezTo>
                  <a:cubicBezTo>
                    <a:pt x="15517" y="4179"/>
                    <a:pt x="15836" y="3728"/>
                    <a:pt x="16198" y="3728"/>
                  </a:cubicBezTo>
                  <a:cubicBezTo>
                    <a:pt x="16566" y="3728"/>
                    <a:pt x="16902" y="4182"/>
                    <a:pt x="17291" y="4727"/>
                  </a:cubicBezTo>
                  <a:cubicBezTo>
                    <a:pt x="17746" y="5351"/>
                    <a:pt x="18264" y="6053"/>
                    <a:pt x="18902" y="6053"/>
                  </a:cubicBezTo>
                  <a:cubicBezTo>
                    <a:pt x="19556" y="6053"/>
                    <a:pt x="20113" y="5319"/>
                    <a:pt x="20605" y="4664"/>
                  </a:cubicBezTo>
                  <a:cubicBezTo>
                    <a:pt x="20972" y="4181"/>
                    <a:pt x="21319" y="3728"/>
                    <a:pt x="21600" y="3728"/>
                  </a:cubicBezTo>
                  <a:lnTo>
                    <a:pt x="21600" y="0"/>
                  </a:lnTo>
                  <a:cubicBezTo>
                    <a:pt x="21038" y="0"/>
                    <a:pt x="20547" y="653"/>
                    <a:pt x="20071" y="1277"/>
                  </a:cubicBezTo>
                  <a:cubicBezTo>
                    <a:pt x="19655" y="1807"/>
                    <a:pt x="19270" y="2325"/>
                    <a:pt x="18897" y="2325"/>
                  </a:cubicBezTo>
                  <a:cubicBezTo>
                    <a:pt x="18551" y="2325"/>
                    <a:pt x="18221" y="1870"/>
                    <a:pt x="17842" y="1355"/>
                  </a:cubicBezTo>
                  <a:cubicBezTo>
                    <a:pt x="17377" y="715"/>
                    <a:pt x="16853" y="0"/>
                    <a:pt x="16198" y="0"/>
                  </a:cubicBezTo>
                  <a:cubicBezTo>
                    <a:pt x="15544" y="0"/>
                    <a:pt x="15037" y="716"/>
                    <a:pt x="14583" y="1340"/>
                  </a:cubicBezTo>
                  <a:cubicBezTo>
                    <a:pt x="14205" y="1871"/>
                    <a:pt x="13875" y="2325"/>
                    <a:pt x="13502" y="2325"/>
                  </a:cubicBezTo>
                  <a:cubicBezTo>
                    <a:pt x="13134" y="2325"/>
                    <a:pt x="12820" y="1870"/>
                    <a:pt x="12452" y="1355"/>
                  </a:cubicBezTo>
                  <a:cubicBezTo>
                    <a:pt x="11998" y="715"/>
                    <a:pt x="11485" y="0"/>
                    <a:pt x="10803" y="0"/>
                  </a:cubicBezTo>
                  <a:cubicBezTo>
                    <a:pt x="10106" y="0"/>
                    <a:pt x="9554" y="749"/>
                    <a:pt x="9073" y="1404"/>
                  </a:cubicBezTo>
                  <a:cubicBezTo>
                    <a:pt x="8711" y="1903"/>
                    <a:pt x="8402" y="2325"/>
                    <a:pt x="8105" y="2325"/>
                  </a:cubicBezTo>
                  <a:cubicBezTo>
                    <a:pt x="7802" y="2325"/>
                    <a:pt x="7467" y="1889"/>
                    <a:pt x="7083" y="1374"/>
                  </a:cubicBezTo>
                  <a:cubicBezTo>
                    <a:pt x="6602" y="735"/>
                    <a:pt x="6050" y="0"/>
                    <a:pt x="5402" y="0"/>
                  </a:cubicBezTo>
                  <a:cubicBezTo>
                    <a:pt x="4747" y="0"/>
                    <a:pt x="4202" y="735"/>
                    <a:pt x="3715" y="1374"/>
                  </a:cubicBezTo>
                  <a:cubicBezTo>
                    <a:pt x="3348" y="1858"/>
                    <a:pt x="3001" y="2325"/>
                    <a:pt x="2703" y="2325"/>
                  </a:cubicBezTo>
                  <a:cubicBezTo>
                    <a:pt x="2384" y="2325"/>
                    <a:pt x="1996" y="1827"/>
                    <a:pt x="1585" y="1296"/>
                  </a:cubicBezTo>
                  <a:cubicBezTo>
                    <a:pt x="1082" y="657"/>
                    <a:pt x="568" y="0"/>
                    <a:pt x="0" y="0"/>
                  </a:cubicBezTo>
                  <a:close/>
                  <a:moveTo>
                    <a:pt x="0" y="7769"/>
                  </a:moveTo>
                  <a:lnTo>
                    <a:pt x="0" y="11492"/>
                  </a:lnTo>
                  <a:cubicBezTo>
                    <a:pt x="292" y="11492"/>
                    <a:pt x="665" y="11977"/>
                    <a:pt x="1059" y="12477"/>
                  </a:cubicBezTo>
                  <a:cubicBezTo>
                    <a:pt x="1551" y="13100"/>
                    <a:pt x="2109" y="13817"/>
                    <a:pt x="2703" y="13817"/>
                  </a:cubicBezTo>
                  <a:cubicBezTo>
                    <a:pt x="3287" y="13817"/>
                    <a:pt x="3802" y="13133"/>
                    <a:pt x="4256" y="12525"/>
                  </a:cubicBezTo>
                  <a:cubicBezTo>
                    <a:pt x="4656" y="11995"/>
                    <a:pt x="5034" y="11492"/>
                    <a:pt x="5402" y="11492"/>
                  </a:cubicBezTo>
                  <a:cubicBezTo>
                    <a:pt x="5769" y="11492"/>
                    <a:pt x="6142" y="11995"/>
                    <a:pt x="6542" y="12525"/>
                  </a:cubicBezTo>
                  <a:cubicBezTo>
                    <a:pt x="6996" y="13133"/>
                    <a:pt x="7516" y="13817"/>
                    <a:pt x="8105" y="13817"/>
                  </a:cubicBezTo>
                  <a:cubicBezTo>
                    <a:pt x="8689" y="13817"/>
                    <a:pt x="9186" y="13148"/>
                    <a:pt x="9624" y="12540"/>
                  </a:cubicBezTo>
                  <a:cubicBezTo>
                    <a:pt x="10019" y="11994"/>
                    <a:pt x="10392" y="11492"/>
                    <a:pt x="10803" y="11492"/>
                  </a:cubicBezTo>
                  <a:cubicBezTo>
                    <a:pt x="11187" y="11492"/>
                    <a:pt x="11512" y="11946"/>
                    <a:pt x="11885" y="12477"/>
                  </a:cubicBezTo>
                  <a:cubicBezTo>
                    <a:pt x="12328" y="13100"/>
                    <a:pt x="12837" y="13817"/>
                    <a:pt x="13502" y="13817"/>
                  </a:cubicBezTo>
                  <a:cubicBezTo>
                    <a:pt x="14172" y="13817"/>
                    <a:pt x="14690" y="13101"/>
                    <a:pt x="15144" y="12462"/>
                  </a:cubicBezTo>
                  <a:cubicBezTo>
                    <a:pt x="15517" y="11947"/>
                    <a:pt x="15836" y="11492"/>
                    <a:pt x="16198" y="11492"/>
                  </a:cubicBezTo>
                  <a:cubicBezTo>
                    <a:pt x="16566" y="11492"/>
                    <a:pt x="16902" y="11945"/>
                    <a:pt x="17291" y="12491"/>
                  </a:cubicBezTo>
                  <a:cubicBezTo>
                    <a:pt x="17746" y="13115"/>
                    <a:pt x="18264" y="13817"/>
                    <a:pt x="18902" y="13817"/>
                  </a:cubicBezTo>
                  <a:cubicBezTo>
                    <a:pt x="19556" y="13817"/>
                    <a:pt x="20113" y="13083"/>
                    <a:pt x="20605" y="12428"/>
                  </a:cubicBezTo>
                  <a:cubicBezTo>
                    <a:pt x="20972" y="11944"/>
                    <a:pt x="21319" y="11492"/>
                    <a:pt x="21600" y="11492"/>
                  </a:cubicBezTo>
                  <a:lnTo>
                    <a:pt x="21600" y="7769"/>
                  </a:lnTo>
                  <a:cubicBezTo>
                    <a:pt x="21038" y="7769"/>
                    <a:pt x="20547" y="8422"/>
                    <a:pt x="20071" y="9045"/>
                  </a:cubicBezTo>
                  <a:cubicBezTo>
                    <a:pt x="19655" y="9591"/>
                    <a:pt x="19270" y="10088"/>
                    <a:pt x="18897" y="10088"/>
                  </a:cubicBezTo>
                  <a:cubicBezTo>
                    <a:pt x="18551" y="10088"/>
                    <a:pt x="18221" y="9638"/>
                    <a:pt x="17842" y="9123"/>
                  </a:cubicBezTo>
                  <a:cubicBezTo>
                    <a:pt x="17377" y="8484"/>
                    <a:pt x="16853" y="7769"/>
                    <a:pt x="16198" y="7769"/>
                  </a:cubicBezTo>
                  <a:cubicBezTo>
                    <a:pt x="15544" y="7769"/>
                    <a:pt x="15037" y="8485"/>
                    <a:pt x="14583" y="9109"/>
                  </a:cubicBezTo>
                  <a:cubicBezTo>
                    <a:pt x="14205" y="9639"/>
                    <a:pt x="13875" y="10088"/>
                    <a:pt x="13502" y="10088"/>
                  </a:cubicBezTo>
                  <a:cubicBezTo>
                    <a:pt x="13134" y="10088"/>
                    <a:pt x="12820" y="9638"/>
                    <a:pt x="12452" y="9123"/>
                  </a:cubicBezTo>
                  <a:cubicBezTo>
                    <a:pt x="11998" y="8484"/>
                    <a:pt x="11485" y="7769"/>
                    <a:pt x="10803" y="7769"/>
                  </a:cubicBezTo>
                  <a:cubicBezTo>
                    <a:pt x="10106" y="7769"/>
                    <a:pt x="9554" y="8517"/>
                    <a:pt x="9073" y="9172"/>
                  </a:cubicBezTo>
                  <a:cubicBezTo>
                    <a:pt x="8711" y="9671"/>
                    <a:pt x="8402" y="10088"/>
                    <a:pt x="8105" y="10088"/>
                  </a:cubicBezTo>
                  <a:cubicBezTo>
                    <a:pt x="7802" y="10088"/>
                    <a:pt x="7467" y="9653"/>
                    <a:pt x="7083" y="9138"/>
                  </a:cubicBezTo>
                  <a:cubicBezTo>
                    <a:pt x="6602" y="8499"/>
                    <a:pt x="6050" y="7769"/>
                    <a:pt x="5402" y="7769"/>
                  </a:cubicBezTo>
                  <a:cubicBezTo>
                    <a:pt x="4747" y="7769"/>
                    <a:pt x="4202" y="8499"/>
                    <a:pt x="3715" y="9138"/>
                  </a:cubicBezTo>
                  <a:cubicBezTo>
                    <a:pt x="3348" y="9622"/>
                    <a:pt x="3001" y="10088"/>
                    <a:pt x="2703" y="10088"/>
                  </a:cubicBezTo>
                  <a:cubicBezTo>
                    <a:pt x="2384" y="10088"/>
                    <a:pt x="1996" y="9590"/>
                    <a:pt x="1585" y="9060"/>
                  </a:cubicBezTo>
                  <a:cubicBezTo>
                    <a:pt x="1082" y="8421"/>
                    <a:pt x="568" y="7769"/>
                    <a:pt x="0" y="7769"/>
                  </a:cubicBezTo>
                  <a:close/>
                  <a:moveTo>
                    <a:pt x="0" y="15547"/>
                  </a:moveTo>
                  <a:lnTo>
                    <a:pt x="0" y="19275"/>
                  </a:lnTo>
                  <a:cubicBezTo>
                    <a:pt x="292" y="19275"/>
                    <a:pt x="665" y="19761"/>
                    <a:pt x="1059" y="20260"/>
                  </a:cubicBezTo>
                  <a:cubicBezTo>
                    <a:pt x="1551" y="20884"/>
                    <a:pt x="2109" y="21600"/>
                    <a:pt x="2703" y="21600"/>
                  </a:cubicBezTo>
                  <a:cubicBezTo>
                    <a:pt x="3287" y="21600"/>
                    <a:pt x="3802" y="20912"/>
                    <a:pt x="4256" y="20304"/>
                  </a:cubicBezTo>
                  <a:cubicBezTo>
                    <a:pt x="4656" y="19773"/>
                    <a:pt x="5034" y="19275"/>
                    <a:pt x="5402" y="19275"/>
                  </a:cubicBezTo>
                  <a:cubicBezTo>
                    <a:pt x="5769" y="19275"/>
                    <a:pt x="6142" y="19773"/>
                    <a:pt x="6542" y="20304"/>
                  </a:cubicBezTo>
                  <a:cubicBezTo>
                    <a:pt x="6996" y="20912"/>
                    <a:pt x="7516" y="21600"/>
                    <a:pt x="8105" y="21600"/>
                  </a:cubicBezTo>
                  <a:cubicBezTo>
                    <a:pt x="8689" y="21600"/>
                    <a:pt x="9186" y="20931"/>
                    <a:pt x="9624" y="20323"/>
                  </a:cubicBezTo>
                  <a:cubicBezTo>
                    <a:pt x="10019" y="19777"/>
                    <a:pt x="10392" y="19275"/>
                    <a:pt x="10803" y="19275"/>
                  </a:cubicBezTo>
                  <a:cubicBezTo>
                    <a:pt x="11187" y="19275"/>
                    <a:pt x="11512" y="19729"/>
                    <a:pt x="11885" y="20260"/>
                  </a:cubicBezTo>
                  <a:cubicBezTo>
                    <a:pt x="12328" y="20884"/>
                    <a:pt x="12837" y="21600"/>
                    <a:pt x="13502" y="21600"/>
                  </a:cubicBezTo>
                  <a:cubicBezTo>
                    <a:pt x="14172" y="21600"/>
                    <a:pt x="14690" y="20885"/>
                    <a:pt x="15144" y="20245"/>
                  </a:cubicBezTo>
                  <a:cubicBezTo>
                    <a:pt x="15517" y="19730"/>
                    <a:pt x="15836" y="19275"/>
                    <a:pt x="16198" y="19275"/>
                  </a:cubicBezTo>
                  <a:cubicBezTo>
                    <a:pt x="16566" y="19275"/>
                    <a:pt x="16902" y="19729"/>
                    <a:pt x="17291" y="20274"/>
                  </a:cubicBezTo>
                  <a:cubicBezTo>
                    <a:pt x="17746" y="20898"/>
                    <a:pt x="18264" y="21600"/>
                    <a:pt x="18902" y="21600"/>
                  </a:cubicBezTo>
                  <a:cubicBezTo>
                    <a:pt x="19556" y="21600"/>
                    <a:pt x="20113" y="20866"/>
                    <a:pt x="20605" y="20211"/>
                  </a:cubicBezTo>
                  <a:cubicBezTo>
                    <a:pt x="20972" y="19728"/>
                    <a:pt x="21319" y="19275"/>
                    <a:pt x="21600" y="19275"/>
                  </a:cubicBezTo>
                  <a:lnTo>
                    <a:pt x="21600" y="15547"/>
                  </a:lnTo>
                  <a:cubicBezTo>
                    <a:pt x="21038" y="15547"/>
                    <a:pt x="20547" y="16205"/>
                    <a:pt x="20071" y="16829"/>
                  </a:cubicBezTo>
                  <a:cubicBezTo>
                    <a:pt x="19655" y="17359"/>
                    <a:pt x="19270" y="17872"/>
                    <a:pt x="18897" y="17872"/>
                  </a:cubicBezTo>
                  <a:cubicBezTo>
                    <a:pt x="18551" y="17872"/>
                    <a:pt x="18221" y="17421"/>
                    <a:pt x="17842" y="16907"/>
                  </a:cubicBezTo>
                  <a:cubicBezTo>
                    <a:pt x="17377" y="16267"/>
                    <a:pt x="16853" y="15547"/>
                    <a:pt x="16198" y="15547"/>
                  </a:cubicBezTo>
                  <a:cubicBezTo>
                    <a:pt x="15544" y="15547"/>
                    <a:pt x="15037" y="16268"/>
                    <a:pt x="14583" y="16892"/>
                  </a:cubicBezTo>
                  <a:cubicBezTo>
                    <a:pt x="14205" y="17422"/>
                    <a:pt x="13875" y="17872"/>
                    <a:pt x="13502" y="17872"/>
                  </a:cubicBezTo>
                  <a:cubicBezTo>
                    <a:pt x="13134" y="17872"/>
                    <a:pt x="12820" y="17421"/>
                    <a:pt x="12452" y="16907"/>
                  </a:cubicBezTo>
                  <a:cubicBezTo>
                    <a:pt x="11998" y="16267"/>
                    <a:pt x="11485" y="15547"/>
                    <a:pt x="10803" y="15547"/>
                  </a:cubicBezTo>
                  <a:cubicBezTo>
                    <a:pt x="10106" y="15547"/>
                    <a:pt x="9554" y="16296"/>
                    <a:pt x="9073" y="16951"/>
                  </a:cubicBezTo>
                  <a:cubicBezTo>
                    <a:pt x="8711" y="17450"/>
                    <a:pt x="8402" y="17872"/>
                    <a:pt x="8105" y="17872"/>
                  </a:cubicBezTo>
                  <a:cubicBezTo>
                    <a:pt x="7802" y="17872"/>
                    <a:pt x="7467" y="17436"/>
                    <a:pt x="7083" y="16921"/>
                  </a:cubicBezTo>
                  <a:cubicBezTo>
                    <a:pt x="6602" y="16282"/>
                    <a:pt x="6050" y="15547"/>
                    <a:pt x="5402" y="15547"/>
                  </a:cubicBezTo>
                  <a:cubicBezTo>
                    <a:pt x="4747" y="15547"/>
                    <a:pt x="4202" y="16282"/>
                    <a:pt x="3715" y="16921"/>
                  </a:cubicBezTo>
                  <a:cubicBezTo>
                    <a:pt x="3348" y="17405"/>
                    <a:pt x="3001" y="17872"/>
                    <a:pt x="2703" y="17872"/>
                  </a:cubicBezTo>
                  <a:cubicBezTo>
                    <a:pt x="2384" y="17872"/>
                    <a:pt x="1996" y="17374"/>
                    <a:pt x="1585" y="16843"/>
                  </a:cubicBezTo>
                  <a:cubicBezTo>
                    <a:pt x="1082" y="16204"/>
                    <a:pt x="568" y="15547"/>
                    <a:pt x="0" y="15547"/>
                  </a:cubicBezTo>
                  <a:close/>
                </a:path>
              </a:pathLst>
            </a:custGeom>
            <a:solidFill>
              <a:schemeClr val="accent1">
                <a:hueOff val="256401"/>
                <a:lumOff val="-1079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  <p:sp>
          <p:nvSpPr>
            <p:cNvPr id="333" name="latent"/>
            <p:cNvSpPr txBox="1"/>
            <p:nvPr/>
          </p:nvSpPr>
          <p:spPr>
            <a:xfrm>
              <a:off x="1016740" y="0"/>
              <a:ext cx="1158241" cy="919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355600">
                <a:spcBef>
                  <a:spcPts val="4700"/>
                </a:spcBef>
                <a:defRPr>
                  <a:latin typeface="Noteworthy Light"/>
                  <a:ea typeface="Noteworthy Light"/>
                  <a:cs typeface="Noteworthy Light"/>
                  <a:sym typeface="Noteworthy Light"/>
                </a:defRPr>
              </a:lvl1pPr>
            </a:lstStyle>
            <a:p>
              <a:pPr/>
              <a:r>
                <a:t>latent</a:t>
              </a:r>
            </a:p>
          </p:txBody>
        </p:sp>
        <p:sp>
          <p:nvSpPr>
            <p:cNvPr id="334" name="observation"/>
            <p:cNvSpPr txBox="1"/>
            <p:nvPr/>
          </p:nvSpPr>
          <p:spPr>
            <a:xfrm>
              <a:off x="0" y="841743"/>
              <a:ext cx="2284095" cy="919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355600">
                <a:spcBef>
                  <a:spcPts val="4700"/>
                </a:spcBef>
                <a:defRPr>
                  <a:latin typeface="Noteworthy Light"/>
                  <a:ea typeface="Noteworthy Light"/>
                  <a:cs typeface="Noteworthy Light"/>
                  <a:sym typeface="Noteworthy Light"/>
                </a:defRPr>
              </a:lvl1pPr>
            </a:lstStyle>
            <a:p>
              <a:pPr/>
              <a:r>
                <a:t>observation</a:t>
              </a:r>
            </a:p>
          </p:txBody>
        </p:sp>
        <p:sp>
          <p:nvSpPr>
            <p:cNvPr id="335" name="Coffee"/>
            <p:cNvSpPr/>
            <p:nvPr/>
          </p:nvSpPr>
          <p:spPr>
            <a:xfrm>
              <a:off x="2718081" y="148256"/>
              <a:ext cx="986850" cy="622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600" fill="norm" stroke="1" extrusionOk="0">
                  <a:moveTo>
                    <a:pt x="3632" y="0"/>
                  </a:moveTo>
                  <a:cubicBezTo>
                    <a:pt x="3310" y="0"/>
                    <a:pt x="3052" y="422"/>
                    <a:pt x="3063" y="933"/>
                  </a:cubicBezTo>
                  <a:cubicBezTo>
                    <a:pt x="3133" y="4055"/>
                    <a:pt x="3513" y="14136"/>
                    <a:pt x="5539" y="17628"/>
                  </a:cubicBezTo>
                  <a:lnTo>
                    <a:pt x="193" y="17628"/>
                  </a:lnTo>
                  <a:cubicBezTo>
                    <a:pt x="25" y="17628"/>
                    <a:pt x="-45" y="17817"/>
                    <a:pt x="30" y="18055"/>
                  </a:cubicBezTo>
                  <a:cubicBezTo>
                    <a:pt x="392" y="19213"/>
                    <a:pt x="2458" y="21600"/>
                    <a:pt x="4710" y="21600"/>
                  </a:cubicBezTo>
                  <a:cubicBezTo>
                    <a:pt x="6340" y="21600"/>
                    <a:pt x="15171" y="21600"/>
                    <a:pt x="16800" y="21600"/>
                  </a:cubicBezTo>
                  <a:cubicBezTo>
                    <a:pt x="19052" y="21600"/>
                    <a:pt x="21118" y="19213"/>
                    <a:pt x="21480" y="18055"/>
                  </a:cubicBezTo>
                  <a:cubicBezTo>
                    <a:pt x="21555" y="17817"/>
                    <a:pt x="21485" y="17628"/>
                    <a:pt x="21317" y="17628"/>
                  </a:cubicBezTo>
                  <a:lnTo>
                    <a:pt x="15393" y="17628"/>
                  </a:lnTo>
                  <a:cubicBezTo>
                    <a:pt x="15657" y="17172"/>
                    <a:pt x="15893" y="16606"/>
                    <a:pt x="16104" y="15957"/>
                  </a:cubicBezTo>
                  <a:cubicBezTo>
                    <a:pt x="16236" y="15552"/>
                    <a:pt x="16495" y="15291"/>
                    <a:pt x="16782" y="15291"/>
                  </a:cubicBezTo>
                  <a:lnTo>
                    <a:pt x="17640" y="15291"/>
                  </a:lnTo>
                  <a:cubicBezTo>
                    <a:pt x="20190" y="15291"/>
                    <a:pt x="21524" y="11448"/>
                    <a:pt x="21524" y="7654"/>
                  </a:cubicBezTo>
                  <a:cubicBezTo>
                    <a:pt x="21524" y="4558"/>
                    <a:pt x="20609" y="2922"/>
                    <a:pt x="18877" y="2922"/>
                  </a:cubicBezTo>
                  <a:lnTo>
                    <a:pt x="18225" y="2922"/>
                  </a:lnTo>
                  <a:cubicBezTo>
                    <a:pt x="17999" y="2922"/>
                    <a:pt x="17819" y="2620"/>
                    <a:pt x="17831" y="2262"/>
                  </a:cubicBezTo>
                  <a:cubicBezTo>
                    <a:pt x="17850" y="1741"/>
                    <a:pt x="17860" y="1291"/>
                    <a:pt x="17868" y="933"/>
                  </a:cubicBezTo>
                  <a:cubicBezTo>
                    <a:pt x="17880" y="422"/>
                    <a:pt x="17623" y="0"/>
                    <a:pt x="17302" y="0"/>
                  </a:cubicBezTo>
                  <a:lnTo>
                    <a:pt x="3632" y="0"/>
                  </a:lnTo>
                  <a:close/>
                  <a:moveTo>
                    <a:pt x="18465" y="4660"/>
                  </a:moveTo>
                  <a:lnTo>
                    <a:pt x="18877" y="4660"/>
                  </a:lnTo>
                  <a:cubicBezTo>
                    <a:pt x="19810" y="4660"/>
                    <a:pt x="20431" y="5169"/>
                    <a:pt x="20431" y="7654"/>
                  </a:cubicBezTo>
                  <a:cubicBezTo>
                    <a:pt x="20431" y="10024"/>
                    <a:pt x="19688" y="13553"/>
                    <a:pt x="17640" y="13553"/>
                  </a:cubicBezTo>
                  <a:lnTo>
                    <a:pt x="17403" y="13553"/>
                  </a:lnTo>
                  <a:cubicBezTo>
                    <a:pt x="17062" y="13553"/>
                    <a:pt x="16817" y="13039"/>
                    <a:pt x="16906" y="12516"/>
                  </a:cubicBezTo>
                  <a:cubicBezTo>
                    <a:pt x="17276" y="10356"/>
                    <a:pt x="17506" y="7951"/>
                    <a:pt x="17650" y="5830"/>
                  </a:cubicBezTo>
                  <a:cubicBezTo>
                    <a:pt x="17695" y="5166"/>
                    <a:pt x="18045" y="4660"/>
                    <a:pt x="18465" y="4660"/>
                  </a:cubicBezTo>
                  <a:close/>
                </a:path>
              </a:pathLst>
            </a:custGeom>
            <a:solidFill>
              <a:schemeClr val="accent5">
                <a:hueOff val="-454429"/>
                <a:lumOff val="-3680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spcBef>
                  <a:spcPts val="0"/>
                </a:spcBef>
                <a:defRPr sz="3200">
                  <a:solidFill>
                    <a:schemeClr val="accent5">
                      <a:hueOff val="129701"/>
                      <a:lumOff val="-22825"/>
                    </a:schemeClr>
                  </a:solidFill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</p:grpSp>
      <p:grpSp>
        <p:nvGrpSpPr>
          <p:cNvPr id="341" name="Group"/>
          <p:cNvGrpSpPr/>
          <p:nvPr/>
        </p:nvGrpSpPr>
        <p:grpSpPr>
          <a:xfrm>
            <a:off x="867095" y="3856990"/>
            <a:ext cx="5795591" cy="3831918"/>
            <a:chOff x="0" y="0"/>
            <a:chExt cx="5795590" cy="3831917"/>
          </a:xfrm>
        </p:grpSpPr>
        <p:sp>
          <p:nvSpPr>
            <p:cNvPr id="337" name="Retrieval"/>
            <p:cNvSpPr txBox="1"/>
            <p:nvPr/>
          </p:nvSpPr>
          <p:spPr>
            <a:xfrm>
              <a:off x="3149990" y="0"/>
              <a:ext cx="2288033" cy="769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Retrieval</a:t>
              </a:r>
            </a:p>
          </p:txBody>
        </p:sp>
        <p:sp>
          <p:nvSpPr>
            <p:cNvPr id="338" name="World"/>
            <p:cNvSpPr/>
            <p:nvPr/>
          </p:nvSpPr>
          <p:spPr>
            <a:xfrm>
              <a:off x="0" y="1408102"/>
              <a:ext cx="2423815" cy="2423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39" name="Line Line" descr="Line 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041131" y="2341048"/>
              <a:ext cx="2754460" cy="586954"/>
            </a:xfrm>
            <a:prstGeom prst="rect">
              <a:avLst/>
            </a:prstGeom>
            <a:effectLst/>
          </p:spPr>
        </p:pic>
      </p:grpSp>
      <p:grpSp>
        <p:nvGrpSpPr>
          <p:cNvPr id="346" name="Group"/>
          <p:cNvGrpSpPr/>
          <p:nvPr/>
        </p:nvGrpSpPr>
        <p:grpSpPr>
          <a:xfrm>
            <a:off x="7280001" y="3856990"/>
            <a:ext cx="6816746" cy="3469246"/>
            <a:chOff x="0" y="0"/>
            <a:chExt cx="6816744" cy="3469245"/>
          </a:xfrm>
        </p:grpSpPr>
        <p:sp>
          <p:nvSpPr>
            <p:cNvPr id="342" name="Preprocessing"/>
            <p:cNvSpPr txBox="1"/>
            <p:nvPr/>
          </p:nvSpPr>
          <p:spPr>
            <a:xfrm>
              <a:off x="3159652" y="0"/>
              <a:ext cx="3657093" cy="769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Preprocessing</a:t>
              </a:r>
            </a:p>
          </p:txBody>
        </p:sp>
        <p:sp>
          <p:nvSpPr>
            <p:cNvPr id="343" name="Music Note"/>
            <p:cNvSpPr/>
            <p:nvPr/>
          </p:nvSpPr>
          <p:spPr>
            <a:xfrm>
              <a:off x="0" y="1770774"/>
              <a:ext cx="1537015" cy="1698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0" h="21397" fill="norm" stroke="1" extrusionOk="0">
                  <a:moveTo>
                    <a:pt x="5270" y="0"/>
                  </a:moveTo>
                  <a:lnTo>
                    <a:pt x="5270" y="17420"/>
                  </a:lnTo>
                  <a:cubicBezTo>
                    <a:pt x="5012" y="17241"/>
                    <a:pt x="4690" y="17104"/>
                    <a:pt x="4300" y="17038"/>
                  </a:cubicBezTo>
                  <a:cubicBezTo>
                    <a:pt x="2832" y="16787"/>
                    <a:pt x="1046" y="17550"/>
                    <a:pt x="313" y="18740"/>
                  </a:cubicBezTo>
                  <a:cubicBezTo>
                    <a:pt x="-420" y="19930"/>
                    <a:pt x="177" y="21098"/>
                    <a:pt x="1645" y="21349"/>
                  </a:cubicBezTo>
                  <a:cubicBezTo>
                    <a:pt x="3114" y="21600"/>
                    <a:pt x="4897" y="20837"/>
                    <a:pt x="5630" y="19647"/>
                  </a:cubicBezTo>
                  <a:cubicBezTo>
                    <a:pt x="5852" y="19286"/>
                    <a:pt x="5940" y="18933"/>
                    <a:pt x="5931" y="18601"/>
                  </a:cubicBezTo>
                  <a:lnTo>
                    <a:pt x="5946" y="18601"/>
                  </a:lnTo>
                  <a:lnTo>
                    <a:pt x="5946" y="6159"/>
                  </a:lnTo>
                  <a:lnTo>
                    <a:pt x="20496" y="6159"/>
                  </a:lnTo>
                  <a:lnTo>
                    <a:pt x="20496" y="17411"/>
                  </a:lnTo>
                  <a:cubicBezTo>
                    <a:pt x="20239" y="17235"/>
                    <a:pt x="19920" y="17101"/>
                    <a:pt x="19534" y="17036"/>
                  </a:cubicBezTo>
                  <a:cubicBezTo>
                    <a:pt x="18066" y="16785"/>
                    <a:pt x="16280" y="17548"/>
                    <a:pt x="15547" y="18738"/>
                  </a:cubicBezTo>
                  <a:cubicBezTo>
                    <a:pt x="14814" y="19928"/>
                    <a:pt x="15411" y="21096"/>
                    <a:pt x="16879" y="21347"/>
                  </a:cubicBezTo>
                  <a:cubicBezTo>
                    <a:pt x="18348" y="21598"/>
                    <a:pt x="20131" y="20837"/>
                    <a:pt x="20864" y="19647"/>
                  </a:cubicBezTo>
                  <a:cubicBezTo>
                    <a:pt x="21086" y="19287"/>
                    <a:pt x="21174" y="18932"/>
                    <a:pt x="21165" y="18601"/>
                  </a:cubicBezTo>
                  <a:lnTo>
                    <a:pt x="21173" y="18601"/>
                  </a:lnTo>
                  <a:lnTo>
                    <a:pt x="21173" y="6159"/>
                  </a:lnTo>
                  <a:lnTo>
                    <a:pt x="21180" y="6159"/>
                  </a:lnTo>
                  <a:lnTo>
                    <a:pt x="21180" y="4529"/>
                  </a:lnTo>
                  <a:lnTo>
                    <a:pt x="21180" y="3563"/>
                  </a:lnTo>
                  <a:lnTo>
                    <a:pt x="21173" y="3563"/>
                  </a:lnTo>
                  <a:lnTo>
                    <a:pt x="21173" y="2595"/>
                  </a:lnTo>
                  <a:lnTo>
                    <a:pt x="21180" y="2595"/>
                  </a:lnTo>
                  <a:lnTo>
                    <a:pt x="21180" y="0"/>
                  </a:lnTo>
                  <a:lnTo>
                    <a:pt x="21173" y="0"/>
                  </a:lnTo>
                  <a:lnTo>
                    <a:pt x="20496" y="0"/>
                  </a:lnTo>
                  <a:lnTo>
                    <a:pt x="5946" y="0"/>
                  </a:lnTo>
                  <a:lnTo>
                    <a:pt x="5484" y="0"/>
                  </a:lnTo>
                  <a:lnTo>
                    <a:pt x="5270" y="0"/>
                  </a:lnTo>
                  <a:close/>
                  <a:moveTo>
                    <a:pt x="5946" y="2595"/>
                  </a:moveTo>
                  <a:lnTo>
                    <a:pt x="20496" y="2595"/>
                  </a:lnTo>
                  <a:lnTo>
                    <a:pt x="20496" y="3563"/>
                  </a:lnTo>
                  <a:lnTo>
                    <a:pt x="5946" y="3563"/>
                  </a:lnTo>
                  <a:lnTo>
                    <a:pt x="5946" y="259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0"/>
                </a:spcBef>
                <a:defRPr spc="-44" sz="22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44" name="Line Line" descr="Line Lin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197361" y="2341048"/>
              <a:ext cx="2754460" cy="586954"/>
            </a:xfrm>
            <a:prstGeom prst="rect">
              <a:avLst/>
            </a:prstGeom>
            <a:effectLst/>
          </p:spPr>
        </p:pic>
      </p:grpSp>
      <p:pic>
        <p:nvPicPr>
          <p:cNvPr id="347" name="Line Line" descr="Line Line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171385" y="6367727"/>
            <a:ext cx="2754460" cy="586954"/>
          </a:xfrm>
          <a:prstGeom prst="rect">
            <a:avLst/>
          </a:prstGeom>
        </p:spPr>
      </p:pic>
      <p:sp>
        <p:nvSpPr>
          <p:cNvPr id="349" name="Retrieve Bach’s music…"/>
          <p:cNvSpPr txBox="1"/>
          <p:nvPr/>
        </p:nvSpPr>
        <p:spPr>
          <a:xfrm>
            <a:off x="2247975" y="8356419"/>
            <a:ext cx="5826253" cy="3208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Retrieve Bach’s music</a:t>
            </a:r>
          </a:p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Automatise downloads</a:t>
            </a:r>
          </a:p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Research new sources</a:t>
            </a:r>
          </a:p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Web scrapping</a:t>
            </a:r>
          </a:p>
        </p:txBody>
      </p:sp>
      <p:sp>
        <p:nvSpPr>
          <p:cNvPr id="350" name="Parse MIDIs…"/>
          <p:cNvSpPr txBox="1"/>
          <p:nvPr/>
        </p:nvSpPr>
        <p:spPr>
          <a:xfrm>
            <a:off x="9764521" y="8762819"/>
            <a:ext cx="4925061" cy="2395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Parse MIDIs</a:t>
            </a:r>
          </a:p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Generate a dataset</a:t>
            </a:r>
          </a:p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Pandas + Numpy</a:t>
            </a:r>
          </a:p>
        </p:txBody>
      </p:sp>
      <p:sp>
        <p:nvSpPr>
          <p:cNvPr id="351" name="Code architecture…"/>
          <p:cNvSpPr txBox="1"/>
          <p:nvPr/>
        </p:nvSpPr>
        <p:spPr>
          <a:xfrm>
            <a:off x="16934867" y="8762819"/>
            <a:ext cx="4716273" cy="2395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Code architecture</a:t>
            </a:r>
          </a:p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Light"/>
                <a:ea typeface="Graphik Light"/>
                <a:cs typeface="Graphik Light"/>
                <a:sym typeface="Graphik Light"/>
              </a:defRPr>
            </a:pPr>
            <a:r>
              <a:t>Train RNNs</a:t>
            </a:r>
          </a:p>
          <a:p>
            <a:pPr marL="444500" indent="-444500">
              <a:spcBef>
                <a:spcPts val="1100"/>
              </a:spcBef>
              <a:buClr>
                <a:srgbClr val="000000"/>
              </a:buClr>
              <a:buSzPct val="100000"/>
              <a:buChar char="•"/>
              <a:defRPr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Pytorch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3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3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3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3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3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0" grpId="4"/>
      <p:bldP build="whole" bldLvl="1" animBg="1" rev="0" advAuto="0" spid="341" grpId="2"/>
      <p:bldP build="whole" bldLvl="1" animBg="1" rev="0" advAuto="0" spid="351" grpId="5"/>
      <p:bldP build="whole" bldLvl="1" animBg="1" rev="0" advAuto="0" spid="346" grpId="1"/>
      <p:bldP build="whole" bldLvl="1" animBg="1" rev="0" advAuto="0" spid="349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5">
            <a:hueOff val="129701"/>
            <a:lumOff val="-22825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In conclusion:"/>
          <p:cNvSpPr txBox="1"/>
          <p:nvPr>
            <p:ph type="title"/>
          </p:nvPr>
        </p:nvSpPr>
        <p:spPr>
          <a:xfrm>
            <a:off x="531113" y="228600"/>
            <a:ext cx="21971001" cy="1689100"/>
          </a:xfrm>
          <a:prstGeom prst="rect">
            <a:avLst/>
          </a:prstGeom>
        </p:spPr>
        <p:txBody>
          <a:bodyPr/>
          <a:lstStyle>
            <a:lvl1pPr defTabSz="2316479">
              <a:defRPr spc="-95" sz="9500">
                <a:solidFill>
                  <a:srgbClr val="FFFFFF"/>
                </a:solidFill>
              </a:defRPr>
            </a:lvl1pPr>
          </a:lstStyle>
          <a:p>
            <a:pPr/>
            <a:r>
              <a:t>In conclusion:</a:t>
            </a:r>
          </a:p>
        </p:txBody>
      </p:sp>
      <p:grpSp>
        <p:nvGrpSpPr>
          <p:cNvPr id="368" name="Group"/>
          <p:cNvGrpSpPr/>
          <p:nvPr/>
        </p:nvGrpSpPr>
        <p:grpSpPr>
          <a:xfrm>
            <a:off x="9425937" y="220484"/>
            <a:ext cx="14926567" cy="12758730"/>
            <a:chOff x="0" y="-76199"/>
            <a:chExt cx="14926565" cy="12758729"/>
          </a:xfrm>
        </p:grpSpPr>
        <p:pic>
          <p:nvPicPr>
            <p:cNvPr id="354" name="00190-3745510892.png" descr="00190-3745510892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911" r="0" b="4189"/>
            <a:stretch>
              <a:fillRect/>
            </a:stretch>
          </p:blipFill>
          <p:spPr>
            <a:xfrm>
              <a:off x="0" y="613561"/>
              <a:ext cx="12717732" cy="120689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57" name="Join us"/>
            <p:cNvGrpSpPr/>
            <p:nvPr/>
          </p:nvGrpSpPr>
          <p:grpSpPr>
            <a:xfrm>
              <a:off x="9492553" y="-76200"/>
              <a:ext cx="5434013" cy="3147578"/>
              <a:chOff x="0" y="0"/>
              <a:chExt cx="5434012" cy="3147577"/>
            </a:xfrm>
          </p:grpSpPr>
          <p:sp>
            <p:nvSpPr>
              <p:cNvPr id="356" name="Join us"/>
              <p:cNvSpPr/>
              <p:nvPr/>
            </p:nvSpPr>
            <p:spPr>
              <a:xfrm>
                <a:off x="76200" y="76200"/>
                <a:ext cx="5281615" cy="2503310"/>
              </a:xfrm>
              <a:prstGeom prst="wedgeEllipseCallout">
                <a:avLst>
                  <a:gd name="adj1" fmla="val -49412"/>
                  <a:gd name="adj2" fmla="val 69841"/>
                </a:avLst>
              </a:prstGeom>
              <a:solidFill>
                <a:schemeClr val="accent5">
                  <a:hueOff val="-454429"/>
                  <a:lumOff val="-3680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spcBef>
                    <a:spcPts val="0"/>
                  </a:spcBef>
                  <a:defRPr sz="5700">
                    <a:solidFill>
                      <a:srgbClr val="FFFFFF"/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Join us</a:t>
                </a:r>
              </a:p>
            </p:txBody>
          </p:sp>
          <p:pic>
            <p:nvPicPr>
              <p:cNvPr id="355" name="Join us Join us" descr="Join us Join us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434013" cy="3147578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0" name="It’ll be fun"/>
            <p:cNvGrpSpPr/>
            <p:nvPr/>
          </p:nvGrpSpPr>
          <p:grpSpPr>
            <a:xfrm>
              <a:off x="9492553" y="3626628"/>
              <a:ext cx="5434013" cy="3147579"/>
              <a:chOff x="0" y="0"/>
              <a:chExt cx="5434012" cy="3147577"/>
            </a:xfrm>
          </p:grpSpPr>
          <p:sp>
            <p:nvSpPr>
              <p:cNvPr id="359" name="It’ll be fun"/>
              <p:cNvSpPr/>
              <p:nvPr/>
            </p:nvSpPr>
            <p:spPr>
              <a:xfrm>
                <a:off x="76200" y="76200"/>
                <a:ext cx="5281615" cy="2503310"/>
              </a:xfrm>
              <a:prstGeom prst="wedgeEllipseCallout">
                <a:avLst>
                  <a:gd name="adj1" fmla="val -49412"/>
                  <a:gd name="adj2" fmla="val 69841"/>
                </a:avLst>
              </a:prstGeom>
              <a:solidFill>
                <a:schemeClr val="accent5">
                  <a:hueOff val="-454429"/>
                  <a:lumOff val="-3680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spcBef>
                    <a:spcPts val="0"/>
                  </a:spcBef>
                  <a:defRPr sz="5700">
                    <a:solidFill>
                      <a:srgbClr val="FFFFFF"/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It’ll be fun</a:t>
                </a:r>
              </a:p>
            </p:txBody>
          </p:sp>
          <p:pic>
            <p:nvPicPr>
              <p:cNvPr id="358" name="It’ll be fun It’ll be fun" descr="It’ll be fun It’ll be fun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434013" cy="3147578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3" name="Quote Bubble"/>
            <p:cNvGrpSpPr/>
            <p:nvPr/>
          </p:nvGrpSpPr>
          <p:grpSpPr>
            <a:xfrm flipH="1" rot="10800000">
              <a:off x="4780465" y="6591923"/>
              <a:ext cx="5434014" cy="2878194"/>
              <a:chOff x="0" y="0"/>
              <a:chExt cx="5434012" cy="2878192"/>
            </a:xfrm>
          </p:grpSpPr>
          <p:sp>
            <p:nvSpPr>
              <p:cNvPr id="362" name="Quote Bubble"/>
              <p:cNvSpPr/>
              <p:nvPr/>
            </p:nvSpPr>
            <p:spPr>
              <a:xfrm>
                <a:off x="76200" y="76200"/>
                <a:ext cx="5281615" cy="2233081"/>
              </a:xfrm>
              <a:prstGeom prst="wedgeEllipseCallout">
                <a:avLst>
                  <a:gd name="adj1" fmla="val -49412"/>
                  <a:gd name="adj2" fmla="val 72242"/>
                </a:avLst>
              </a:prstGeom>
              <a:solidFill>
                <a:schemeClr val="accent5">
                  <a:hueOff val="-454429"/>
                  <a:lumOff val="-36805"/>
                </a:schemeClr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spcBef>
                    <a:spcPts val="0"/>
                  </a:spcBef>
                  <a:defRPr sz="5700">
                    <a:solidFill>
                      <a:srgbClr val="FFFFFF"/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pPr>
              </a:p>
            </p:txBody>
          </p:sp>
          <p:pic>
            <p:nvPicPr>
              <p:cNvPr id="361" name="Quote Bubble Quote bubble" descr="Quote Bubble Quote bubble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5434013" cy="2878193"/>
              </a:xfrm>
              <a:prstGeom prst="rect">
                <a:avLst/>
              </a:prstGeom>
              <a:effectLst/>
            </p:spPr>
          </p:pic>
        </p:grpSp>
        <p:sp>
          <p:nvSpPr>
            <p:cNvPr id="364" name="we are…"/>
            <p:cNvSpPr/>
            <p:nvPr/>
          </p:nvSpPr>
          <p:spPr>
            <a:xfrm>
              <a:off x="4315637" y="7329457"/>
              <a:ext cx="636367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defRPr sz="5700">
                  <a:solidFill>
                    <a:srgbClr val="FFFFFF"/>
                  </a:solid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pPr>
              <a:r>
                <a:t>we are</a:t>
              </a:r>
            </a:p>
            <a:p>
              <a:pPr algn="ctr">
                <a:lnSpc>
                  <a:spcPct val="90000"/>
                </a:lnSpc>
                <a:spcBef>
                  <a:spcPts val="0"/>
                </a:spcBef>
                <a:defRPr sz="5700">
                  <a:solidFill>
                    <a:srgbClr val="FFFFFF"/>
                  </a:solidFill>
                  <a:latin typeface="Bradley Hand ITC TT-Bold"/>
                  <a:ea typeface="Bradley Hand ITC TT-Bold"/>
                  <a:cs typeface="Bradley Hand ITC TT-Bold"/>
                  <a:sym typeface="Bradley Hand ITC TT-Bold"/>
                </a:defRPr>
              </a:pPr>
              <a:r>
                <a:t>Bachbayes</a:t>
              </a:r>
            </a:p>
          </p:txBody>
        </p:sp>
        <p:grpSp>
          <p:nvGrpSpPr>
            <p:cNvPr id="367" name="trippy"/>
            <p:cNvGrpSpPr/>
            <p:nvPr/>
          </p:nvGrpSpPr>
          <p:grpSpPr>
            <a:xfrm flipH="1" rot="10800000">
              <a:off x="3319475" y="8495941"/>
              <a:ext cx="3420796" cy="2592214"/>
              <a:chOff x="0" y="0"/>
              <a:chExt cx="3420794" cy="2592213"/>
            </a:xfrm>
          </p:grpSpPr>
          <p:sp>
            <p:nvSpPr>
              <p:cNvPr id="366" name="trippy"/>
              <p:cNvSpPr/>
              <p:nvPr/>
            </p:nvSpPr>
            <p:spPr>
              <a:xfrm>
                <a:off x="151338" y="76200"/>
                <a:ext cx="3193387" cy="1853686"/>
              </a:xfrm>
              <a:prstGeom prst="wedgeEllipseCallout">
                <a:avLst>
                  <a:gd name="adj1" fmla="val -49028"/>
                  <a:gd name="adj2" fmla="val 76794"/>
                </a:avLst>
              </a:prstGeom>
              <a:solidFill>
                <a:schemeClr val="accent5">
                  <a:hueOff val="-454429"/>
                  <a:lumOff val="-36805"/>
                </a:schemeClr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>
                  <a:spcBef>
                    <a:spcPts val="0"/>
                  </a:spcBef>
                  <a:defRPr sz="5700">
                    <a:solidFill>
                      <a:srgbClr val="FFFFFF"/>
                    </a:solidFill>
                    <a:latin typeface="Bradley Hand ITC TT-Bold"/>
                    <a:ea typeface="Bradley Hand ITC TT-Bold"/>
                    <a:cs typeface="Bradley Hand ITC TT-Bold"/>
                    <a:sym typeface="Bradley Hand ITC TT-Bold"/>
                  </a:defRPr>
                </a:lvl1pPr>
              </a:lstStyle>
              <a:p>
                <a:pPr/>
                <a:r>
                  <a:t>trippy</a:t>
                </a:r>
              </a:p>
            </p:txBody>
          </p:sp>
          <p:pic>
            <p:nvPicPr>
              <p:cNvPr id="365" name="trippy trippy" descr="trippy trippy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420795" cy="2592214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69" name="Hands-on comp-neuro modelling…"/>
          <p:cNvSpPr txBox="1"/>
          <p:nvPr/>
        </p:nvSpPr>
        <p:spPr>
          <a:xfrm>
            <a:off x="670930" y="2473369"/>
            <a:ext cx="8242301" cy="513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Hands-on comp-neuro modelling </a:t>
            </a:r>
          </a:p>
          <a:p>
            <a:pPr>
              <a:defRPr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Sexy Machine Learning stuff</a:t>
            </a:r>
          </a:p>
          <a:p>
            <a:pPr>
              <a:defRPr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Finally getting Bayes’ theorem</a:t>
            </a:r>
          </a:p>
          <a:p>
            <a:pPr>
              <a:defRPr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Bach in the background nonstop</a:t>
            </a:r>
          </a:p>
          <a:p>
            <a:pPr>
              <a:defRPr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WHAT ELSE?!</a:t>
            </a:r>
          </a:p>
        </p:txBody>
      </p:sp>
      <p:sp>
        <p:nvSpPr>
          <p:cNvPr id="370" name="DETAILED INFO: github.com/qtabs/BayesPlusBach"/>
          <p:cNvSpPr txBox="1"/>
          <p:nvPr/>
        </p:nvSpPr>
        <p:spPr>
          <a:xfrm>
            <a:off x="591936" y="11673839"/>
            <a:ext cx="8400289" cy="144272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DETAILED INFO:</a:t>
            </a:r>
            <a:br/>
            <a:r>
              <a:t>github.com/qtabs/BayesPlusBach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>
            <a:hueOff val="256401"/>
            <a:lumOff val="-10793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Work teams, this time for real"/>
          <p:cNvSpPr txBox="1"/>
          <p:nvPr>
            <p:ph type="title"/>
          </p:nvPr>
        </p:nvSpPr>
        <p:spPr>
          <a:xfrm>
            <a:off x="531113" y="228600"/>
            <a:ext cx="21971001" cy="1689100"/>
          </a:xfrm>
          <a:prstGeom prst="rect">
            <a:avLst/>
          </a:prstGeom>
        </p:spPr>
        <p:txBody>
          <a:bodyPr/>
          <a:lstStyle>
            <a:lvl1pPr defTabSz="2316479">
              <a:defRPr spc="-95" sz="9500">
                <a:solidFill>
                  <a:srgbClr val="FFFFFF"/>
                </a:solidFill>
              </a:defRPr>
            </a:lvl1pPr>
          </a:lstStyle>
          <a:p>
            <a:pPr/>
            <a:r>
              <a:t>Work teams, this time for real</a:t>
            </a:r>
          </a:p>
        </p:txBody>
      </p:sp>
      <p:grpSp>
        <p:nvGrpSpPr>
          <p:cNvPr id="375" name="Retrieval…"/>
          <p:cNvGrpSpPr/>
          <p:nvPr/>
        </p:nvGrpSpPr>
        <p:grpSpPr>
          <a:xfrm>
            <a:off x="749848" y="2361771"/>
            <a:ext cx="7136035" cy="5439938"/>
            <a:chOff x="0" y="0"/>
            <a:chExt cx="7136033" cy="5439936"/>
          </a:xfrm>
        </p:grpSpPr>
        <p:sp>
          <p:nvSpPr>
            <p:cNvPr id="374" name="Retrieval…"/>
            <p:cNvSpPr/>
            <p:nvPr/>
          </p:nvSpPr>
          <p:spPr>
            <a:xfrm>
              <a:off x="88900" y="88900"/>
              <a:ext cx="6958234" cy="5262137"/>
            </a:xfrm>
            <a:prstGeom prst="roundRect">
              <a:avLst>
                <a:gd name="adj" fmla="val 12941"/>
              </a:avLst>
            </a:prstGeom>
            <a:solidFill>
              <a:srgbClr val="FFD34E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800"/>
                </a:spcBef>
                <a:defRPr b="1" spc="-79">
                  <a:latin typeface="+mn-lt"/>
                  <a:ea typeface="+mn-ea"/>
                  <a:cs typeface="+mn-cs"/>
                  <a:sym typeface="Graphik"/>
                </a:defRPr>
              </a:pPr>
              <a:r>
                <a:t>Retrieval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Find trustable sites with Bach’s MIDIs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Automatise MIDI downloading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Determine works used for training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Quality control of the MIDI dataset</a:t>
              </a:r>
            </a:p>
            <a:p>
              <a:pPr indent="254000" defTabSz="821531">
                <a:spcBef>
                  <a:spcPts val="2000"/>
                </a:spcBef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rPr>
                  <a:latin typeface="Graphik Medium"/>
                  <a:ea typeface="Graphik Medium"/>
                  <a:cs typeface="Graphik Medium"/>
                  <a:sym typeface="Graphik Medium"/>
                </a:rPr>
                <a:t>Skills: </a:t>
              </a:r>
              <a:r>
                <a:t>(Beginner coding) OR music</a:t>
              </a:r>
            </a:p>
            <a:p>
              <a:pPr indent="254000" defTabSz="821531">
                <a:spcBef>
                  <a:spcPts val="800"/>
                </a:spcBef>
                <a:defRPr spc="-59" sz="30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Learn: </a:t>
              </a:r>
              <a:r>
                <a:rPr>
                  <a:latin typeface="Graphik Light"/>
                  <a:ea typeface="Graphik Light"/>
                  <a:cs typeface="Graphik Light"/>
                  <a:sym typeface="Graphik Light"/>
                </a:rPr>
                <a:t>Web scrapping, Bach, music</a:t>
              </a:r>
            </a:p>
          </p:txBody>
        </p:sp>
        <p:pic>
          <p:nvPicPr>
            <p:cNvPr id="373" name="Retrieval… RetrievalFind trustable sites with Bach’s MIDIsAutomatise MIDI downloadingDetermine works used for trainingQuality control of the MIDI datasetSkills: (Beginner coding) OR musicLearn: Web scrapping, Bach, music" descr="Retrieval… RetrievalFind trustable sites with Bach’s MIDIsAutomatise MIDI downloadingDetermine works used for trainingQuality control of the MIDI datasetSkills: (Beginner coding) OR musicLearn: Web scrapping, Bach, music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136034" cy="5439937"/>
            </a:xfrm>
            <a:prstGeom prst="rect">
              <a:avLst/>
            </a:prstGeom>
            <a:effectLst/>
          </p:spPr>
        </p:pic>
      </p:grpSp>
      <p:grpSp>
        <p:nvGrpSpPr>
          <p:cNvPr id="378" name="Preprocessing…"/>
          <p:cNvGrpSpPr/>
          <p:nvPr/>
        </p:nvGrpSpPr>
        <p:grpSpPr>
          <a:xfrm>
            <a:off x="8755713" y="2361771"/>
            <a:ext cx="7136035" cy="5439938"/>
            <a:chOff x="0" y="0"/>
            <a:chExt cx="7136033" cy="5439936"/>
          </a:xfrm>
        </p:grpSpPr>
        <p:sp>
          <p:nvSpPr>
            <p:cNvPr id="377" name="Preprocessing…"/>
            <p:cNvSpPr/>
            <p:nvPr/>
          </p:nvSpPr>
          <p:spPr>
            <a:xfrm>
              <a:off x="88900" y="88900"/>
              <a:ext cx="6958234" cy="5262137"/>
            </a:xfrm>
            <a:prstGeom prst="roundRect">
              <a:avLst>
                <a:gd name="adj" fmla="val 12941"/>
              </a:avLst>
            </a:prstGeom>
            <a:solidFill>
              <a:srgbClr val="FFD34E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800"/>
                </a:spcBef>
                <a:defRPr b="1" spc="-79">
                  <a:latin typeface="+mn-lt"/>
                  <a:ea typeface="+mn-ea"/>
                  <a:cs typeface="+mn-cs"/>
                  <a:sym typeface="Graphik"/>
                </a:defRPr>
              </a:pPr>
              <a:r>
                <a:t>Preprocessing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Decide on the format of the samples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Decide latent- &gt; observations map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Convert MIDIs to sequences of tones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Generate training/testing datasets</a:t>
              </a:r>
            </a:p>
            <a:p>
              <a:pPr indent="254000" defTabSz="821531">
                <a:spcBef>
                  <a:spcPts val="2000"/>
                </a:spcBef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rPr>
                  <a:latin typeface="Graphik Medium"/>
                  <a:ea typeface="Graphik Medium"/>
                  <a:cs typeface="Graphik Medium"/>
                  <a:sym typeface="Graphik Medium"/>
                </a:rPr>
                <a:t>Skills: </a:t>
              </a:r>
              <a:r>
                <a:t>basic python OR stats OR music</a:t>
              </a:r>
            </a:p>
            <a:p>
              <a:pPr indent="254000" defTabSz="821531">
                <a:spcBef>
                  <a:spcPts val="800"/>
                </a:spcBef>
                <a:defRPr spc="-59" sz="30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Learn: </a:t>
              </a:r>
              <a:r>
                <a:rPr>
                  <a:latin typeface="Graphik Light"/>
                  <a:ea typeface="Graphik Light"/>
                  <a:cs typeface="Graphik Light"/>
                  <a:sym typeface="Graphik Light"/>
                </a:rPr>
                <a:t>Numpy, Pandas, stats</a:t>
              </a:r>
            </a:p>
          </p:txBody>
        </p:sp>
        <p:pic>
          <p:nvPicPr>
            <p:cNvPr id="376" name="Preprocessing… PreprocessingDecide on the format of the samplesDecide latent- &gt; observations mapConvert MIDIs to sequences of tonesGenerate training/testing datasetsSkills: basic python OR stats OR musicLearn: Numpy, Pandas, stats" descr="Preprocessing… PreprocessingDecide on the format of the samplesDecide latent- &gt; observations mapConvert MIDIs to sequences of tonesGenerate training/testing datasetsSkills: basic python OR stats OR musicLearn: Numpy, Pandas, stat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136034" cy="5439937"/>
            </a:xfrm>
            <a:prstGeom prst="rect">
              <a:avLst/>
            </a:prstGeom>
            <a:effectLst/>
          </p:spPr>
        </p:pic>
      </p:grpSp>
      <p:grpSp>
        <p:nvGrpSpPr>
          <p:cNvPr id="381" name="Training…"/>
          <p:cNvGrpSpPr/>
          <p:nvPr/>
        </p:nvGrpSpPr>
        <p:grpSpPr>
          <a:xfrm>
            <a:off x="16761578" y="2361771"/>
            <a:ext cx="7136034" cy="5439938"/>
            <a:chOff x="0" y="0"/>
            <a:chExt cx="7136033" cy="5439936"/>
          </a:xfrm>
        </p:grpSpPr>
        <p:sp>
          <p:nvSpPr>
            <p:cNvPr id="380" name="Training…"/>
            <p:cNvSpPr/>
            <p:nvPr/>
          </p:nvSpPr>
          <p:spPr>
            <a:xfrm>
              <a:off x="88900" y="88900"/>
              <a:ext cx="6958234" cy="5262137"/>
            </a:xfrm>
            <a:prstGeom prst="roundRect">
              <a:avLst>
                <a:gd name="adj" fmla="val 12941"/>
              </a:avLst>
            </a:prstGeom>
            <a:solidFill>
              <a:srgbClr val="FFD34E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800"/>
                </a:spcBef>
                <a:defRPr b="1" spc="-79">
                  <a:latin typeface="+mn-lt"/>
                  <a:ea typeface="+mn-ea"/>
                  <a:cs typeface="+mn-cs"/>
                  <a:sym typeface="Graphik"/>
                </a:defRPr>
              </a:pPr>
              <a:r>
                <a:t>Training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Code RNN in python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Decide RNN architectures to test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Devise objective function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Tune training hyperparameters</a:t>
              </a:r>
            </a:p>
            <a:p>
              <a:pPr indent="254000" defTabSz="821531">
                <a:spcBef>
                  <a:spcPts val="2000"/>
                </a:spcBef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rPr>
                  <a:latin typeface="Graphik Medium"/>
                  <a:ea typeface="Graphik Medium"/>
                  <a:cs typeface="Graphik Medium"/>
                  <a:sym typeface="Graphik Medium"/>
                </a:rPr>
                <a:t>Skills: </a:t>
              </a:r>
              <a:r>
                <a:t>python OR machine learning</a:t>
              </a:r>
            </a:p>
            <a:p>
              <a:pPr indent="254000" defTabSz="821531">
                <a:spcBef>
                  <a:spcPts val="800"/>
                </a:spcBef>
                <a:defRPr spc="-59" sz="30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Learn: </a:t>
              </a:r>
              <a:r>
                <a:rPr>
                  <a:latin typeface="Graphik Light"/>
                  <a:ea typeface="Graphik Light"/>
                  <a:cs typeface="Graphik Light"/>
                  <a:sym typeface="Graphik Light"/>
                </a:rPr>
                <a:t>PyTorch, machine learning</a:t>
              </a:r>
            </a:p>
          </p:txBody>
        </p:sp>
        <p:pic>
          <p:nvPicPr>
            <p:cNvPr id="379" name="Training… TrainingCode RNN in pythonDecide RNN architectures to testDevise objective functionTune training hyperparametersSkills: python OR machine learningLearn: PyTorch, machine learning" descr="Training… TrainingCode RNN in pythonDecide RNN architectures to testDevise objective functionTune training hyperparametersSkills: python OR machine learningLearn: PyTorch, machine learning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136034" cy="5439937"/>
            </a:xfrm>
            <a:prstGeom prst="rect">
              <a:avLst/>
            </a:prstGeom>
            <a:effectLst/>
          </p:spPr>
        </p:pic>
      </p:grpSp>
      <p:grpSp>
        <p:nvGrpSpPr>
          <p:cNvPr id="384" name="Benchmarking…"/>
          <p:cNvGrpSpPr/>
          <p:nvPr/>
        </p:nvGrpSpPr>
        <p:grpSpPr>
          <a:xfrm>
            <a:off x="4752781" y="8245779"/>
            <a:ext cx="7136034" cy="4732806"/>
            <a:chOff x="0" y="0"/>
            <a:chExt cx="7136033" cy="4732805"/>
          </a:xfrm>
        </p:grpSpPr>
        <p:sp>
          <p:nvSpPr>
            <p:cNvPr id="383" name="Benchmarking…"/>
            <p:cNvSpPr/>
            <p:nvPr/>
          </p:nvSpPr>
          <p:spPr>
            <a:xfrm>
              <a:off x="88900" y="88900"/>
              <a:ext cx="6958234" cy="4555006"/>
            </a:xfrm>
            <a:prstGeom prst="roundRect">
              <a:avLst>
                <a:gd name="adj" fmla="val 14950"/>
              </a:avLst>
            </a:prstGeom>
            <a:solidFill>
              <a:srgbClr val="FFD34E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800"/>
                </a:spcBef>
                <a:defRPr b="1" spc="-79">
                  <a:latin typeface="+mn-lt"/>
                  <a:ea typeface="+mn-ea"/>
                  <a:cs typeface="+mn-cs"/>
                  <a:sym typeface="Graphik"/>
                </a:defRPr>
              </a:pPr>
              <a:r>
                <a:t>Benchmarking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Devise alternative heuristic models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Try to assess optimality tools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Code the visualisation of results</a:t>
              </a:r>
            </a:p>
            <a:p>
              <a:pPr indent="254000" defTabSz="821531">
                <a:spcBef>
                  <a:spcPts val="2000"/>
                </a:spcBef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rPr>
                  <a:latin typeface="Graphik Medium"/>
                  <a:ea typeface="Graphik Medium"/>
                  <a:cs typeface="Graphik Medium"/>
                  <a:sym typeface="Graphik Medium"/>
                </a:rPr>
                <a:t>Skills: </a:t>
              </a:r>
              <a:r>
                <a:t>python OR stats OR maths</a:t>
              </a:r>
            </a:p>
            <a:p>
              <a:pPr indent="254000" defTabSz="821531">
                <a:spcBef>
                  <a:spcPts val="800"/>
                </a:spcBef>
                <a:defRPr spc="-59" sz="30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Learn: </a:t>
              </a:r>
              <a:r>
                <a:rPr>
                  <a:latin typeface="Graphik Light"/>
                  <a:ea typeface="Graphik Light"/>
                  <a:cs typeface="Graphik Light"/>
                  <a:sym typeface="Graphik Light"/>
                </a:rPr>
                <a:t>stats, numpy, visualisation</a:t>
              </a:r>
            </a:p>
          </p:txBody>
        </p:sp>
        <p:pic>
          <p:nvPicPr>
            <p:cNvPr id="382" name="Benchmarking… BenchmarkingDevise alternative heuristic modelsTry to assess optimality toolsCode the visualisation of resultsSkills: python OR stats OR mathsLearn: stats, numpy, visualisation" descr="Benchmarking… BenchmarkingDevise alternative heuristic modelsTry to assess optimality toolsCode the visualisation of resultsSkills: python OR stats OR mathsLearn: stats, numpy, visualisation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136034" cy="4732806"/>
            </a:xfrm>
            <a:prstGeom prst="rect">
              <a:avLst/>
            </a:prstGeom>
            <a:effectLst/>
          </p:spPr>
        </p:pic>
      </p:grpSp>
      <p:grpSp>
        <p:nvGrpSpPr>
          <p:cNvPr id="387" name="Testing…"/>
          <p:cNvGrpSpPr/>
          <p:nvPr/>
        </p:nvGrpSpPr>
        <p:grpSpPr>
          <a:xfrm>
            <a:off x="12758646" y="8245779"/>
            <a:ext cx="7136034" cy="4732806"/>
            <a:chOff x="0" y="0"/>
            <a:chExt cx="7136033" cy="4732805"/>
          </a:xfrm>
        </p:grpSpPr>
        <p:sp>
          <p:nvSpPr>
            <p:cNvPr id="386" name="Testing…"/>
            <p:cNvSpPr/>
            <p:nvPr/>
          </p:nvSpPr>
          <p:spPr>
            <a:xfrm>
              <a:off x="88900" y="88900"/>
              <a:ext cx="6958234" cy="4555006"/>
            </a:xfrm>
            <a:prstGeom prst="roundRect">
              <a:avLst>
                <a:gd name="adj" fmla="val 14950"/>
              </a:avLst>
            </a:prstGeom>
            <a:solidFill>
              <a:srgbClr val="FFD34E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1531">
                <a:spcBef>
                  <a:spcPts val="800"/>
                </a:spcBef>
                <a:defRPr b="1" spc="-79">
                  <a:latin typeface="+mn-lt"/>
                  <a:ea typeface="+mn-ea"/>
                  <a:cs typeface="+mn-cs"/>
                  <a:sym typeface="Graphik"/>
                </a:defRPr>
              </a:pPr>
              <a:r>
                <a:t>Testing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Code linear networks to readout RNN 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Devise testing strategies</a:t>
              </a:r>
            </a:p>
            <a:p>
              <a:pPr marL="508000" indent="-254000" defTabSz="821531">
                <a:spcBef>
                  <a:spcPts val="800"/>
                </a:spcBef>
                <a:buSzPct val="100000"/>
                <a:buChar char="•"/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Define quantities used for testing </a:t>
              </a:r>
            </a:p>
            <a:p>
              <a:pPr indent="254000" defTabSz="821531">
                <a:spcBef>
                  <a:spcPts val="2000"/>
                </a:spcBef>
                <a:defRPr spc="-59" sz="30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rPr>
                  <a:latin typeface="Graphik Medium"/>
                  <a:ea typeface="Graphik Medium"/>
                  <a:cs typeface="Graphik Medium"/>
                  <a:sym typeface="Graphik Medium"/>
                </a:rPr>
                <a:t>Skills: </a:t>
              </a:r>
              <a:r>
                <a:t>python OR stats OR ML</a:t>
              </a:r>
            </a:p>
            <a:p>
              <a:pPr indent="254000" defTabSz="821531">
                <a:spcBef>
                  <a:spcPts val="800"/>
                </a:spcBef>
                <a:defRPr spc="-59" sz="30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Learn: </a:t>
              </a:r>
              <a:r>
                <a:rPr>
                  <a:latin typeface="Graphik Light"/>
                  <a:ea typeface="Graphik Light"/>
                  <a:cs typeface="Graphik Light"/>
                  <a:sym typeface="Graphik Light"/>
                </a:rPr>
                <a:t>PyTorch, ML, stats</a:t>
              </a:r>
            </a:p>
          </p:txBody>
        </p:sp>
        <p:pic>
          <p:nvPicPr>
            <p:cNvPr id="385" name="Testing… TestingCode linear networks to readout RNN Devise testing strategiesDefine quantities used for testing Skills: python OR stats OR MLLearn: PyTorch, ML, stats" descr="Testing… TestingCode linear networks to readout RNN Devise testing strategiesDefine quantities used for testing Skills: python OR stats OR MLLearn: PyTorch, ML, stats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136034" cy="473280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9D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Mininimally-working deadlines"/>
          <p:cNvSpPr txBox="1"/>
          <p:nvPr>
            <p:ph type="title"/>
          </p:nvPr>
        </p:nvSpPr>
        <p:spPr>
          <a:xfrm>
            <a:off x="531113" y="228600"/>
            <a:ext cx="21971001" cy="1689100"/>
          </a:xfrm>
          <a:prstGeom prst="rect">
            <a:avLst/>
          </a:prstGeom>
        </p:spPr>
        <p:txBody>
          <a:bodyPr/>
          <a:lstStyle>
            <a:lvl1pPr defTabSz="2316479">
              <a:defRPr spc="-95" sz="9500">
                <a:solidFill>
                  <a:srgbClr val="000000"/>
                </a:solidFill>
              </a:defRPr>
            </a:lvl1pPr>
          </a:lstStyle>
          <a:p>
            <a:pPr/>
            <a:r>
              <a:t>Mininimally-working deadlines</a:t>
            </a:r>
          </a:p>
        </p:txBody>
      </p:sp>
      <p:pic>
        <p:nvPicPr>
          <p:cNvPr id="390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330" y="2946081"/>
            <a:ext cx="23353542" cy="366847"/>
          </a:xfrm>
          <a:prstGeom prst="rect">
            <a:avLst/>
          </a:prstGeom>
        </p:spPr>
      </p:pic>
      <p:sp>
        <p:nvSpPr>
          <p:cNvPr id="392" name="Monday"/>
          <p:cNvSpPr txBox="1"/>
          <p:nvPr/>
        </p:nvSpPr>
        <p:spPr>
          <a:xfrm>
            <a:off x="2236288" y="2130835"/>
            <a:ext cx="2089913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Monday</a:t>
            </a:r>
          </a:p>
        </p:txBody>
      </p:sp>
      <p:sp>
        <p:nvSpPr>
          <p:cNvPr id="393" name="Tuesday"/>
          <p:cNvSpPr txBox="1"/>
          <p:nvPr/>
        </p:nvSpPr>
        <p:spPr>
          <a:xfrm>
            <a:off x="10660379" y="2130835"/>
            <a:ext cx="215036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Tuesday</a:t>
            </a:r>
          </a:p>
        </p:txBody>
      </p:sp>
      <p:sp>
        <p:nvSpPr>
          <p:cNvPr id="394" name="Wednesday"/>
          <p:cNvSpPr txBox="1"/>
          <p:nvPr/>
        </p:nvSpPr>
        <p:spPr>
          <a:xfrm>
            <a:off x="18707027" y="2130835"/>
            <a:ext cx="2965705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Wednesday</a:t>
            </a:r>
          </a:p>
        </p:txBody>
      </p:sp>
      <p:sp>
        <p:nvSpPr>
          <p:cNvPr id="395" name="Line"/>
          <p:cNvSpPr/>
          <p:nvPr/>
        </p:nvSpPr>
        <p:spPr>
          <a:xfrm flipV="1">
            <a:off x="8196155" y="2744694"/>
            <a:ext cx="1" cy="76962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6" name="Line"/>
          <p:cNvSpPr/>
          <p:nvPr/>
        </p:nvSpPr>
        <p:spPr>
          <a:xfrm flipV="1">
            <a:off x="15788722" y="2744694"/>
            <a:ext cx="1" cy="769621"/>
          </a:xfrm>
          <a:prstGeom prst="line">
            <a:avLst/>
          </a:prstGeom>
          <a:ln w="762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399" name="Retrieval…"/>
          <p:cNvGrpSpPr/>
          <p:nvPr/>
        </p:nvGrpSpPr>
        <p:grpSpPr>
          <a:xfrm>
            <a:off x="5204333" y="3954572"/>
            <a:ext cx="5983645" cy="9472478"/>
            <a:chOff x="0" y="0"/>
            <a:chExt cx="5983644" cy="9472476"/>
          </a:xfrm>
        </p:grpSpPr>
        <p:sp>
          <p:nvSpPr>
            <p:cNvPr id="398" name="Retrieval…"/>
            <p:cNvSpPr/>
            <p:nvPr/>
          </p:nvSpPr>
          <p:spPr>
            <a:xfrm>
              <a:off x="63500" y="63500"/>
              <a:ext cx="5856645" cy="9345477"/>
            </a:xfrm>
            <a:prstGeom prst="roundRect">
              <a:avLst>
                <a:gd name="adj" fmla="val 7889"/>
              </a:avLst>
            </a:prstGeom>
            <a:solidFill>
              <a:srgbClr val="B2E7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Retrieval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Webs selected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First MIDI files available</a:t>
              </a:r>
            </a:p>
            <a:p>
              <a:pPr defTabSz="821531">
                <a:spcBef>
                  <a:spcPts val="0"/>
                </a:spcBef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Preprocessing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Format/spaces selected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First samples available</a:t>
              </a:r>
            </a:p>
            <a:p>
              <a:pPr defTabSz="821531">
                <a:spcBef>
                  <a:spcPts val="0"/>
                </a:spcBef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Training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RNN architecture coded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Hyperparameter sets chosen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First random RNN available</a:t>
              </a:r>
            </a:p>
            <a:p>
              <a:pPr defTabSz="821531">
                <a:spcBef>
                  <a:spcPts val="0"/>
                </a:spcBef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Benchmarking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Heuristic models selected</a:t>
              </a:r>
            </a:p>
            <a:p>
              <a:pPr defTabSz="821531">
                <a:spcBef>
                  <a:spcPts val="0"/>
                </a:spcBef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Testing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Testing strategies selected</a:t>
              </a:r>
            </a:p>
            <a:p>
              <a:pPr marL="469582" indent="-469582" defTabSz="821531">
                <a:spcBef>
                  <a:spcPts val="0"/>
                </a:spcBef>
                <a:buClr>
                  <a:srgbClr val="000000"/>
                </a:buClr>
                <a:buSzPct val="20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  <p:pic>
          <p:nvPicPr>
            <p:cNvPr id="397" name="Retrieval… RetrievalWebs selectedFirst MIDI files availablePreprocessingFormat/spaces selectedFirst samples availableTrainingRNN architecture codedHyperparameter sets chosenFirst random RNN availableBenchmarkingHeuristic models selectedTestingTesting str" descr="Retrieval… RetrievalWebs selectedFirst MIDI files availablePreprocessingFormat/spaces selectedFirst samples availableTrainingRNN architecture codedHyperparameter sets chosenFirst random RNN availableBenchmarkingHeuristic models selectedTestingTesting strategies selected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83645" cy="9472477"/>
            </a:xfrm>
            <a:prstGeom prst="rect">
              <a:avLst/>
            </a:prstGeom>
            <a:effectLst/>
          </p:spPr>
        </p:pic>
      </p:grpSp>
      <p:grpSp>
        <p:nvGrpSpPr>
          <p:cNvPr id="402" name="Retrieval…"/>
          <p:cNvGrpSpPr/>
          <p:nvPr/>
        </p:nvGrpSpPr>
        <p:grpSpPr>
          <a:xfrm>
            <a:off x="12796899" y="3954572"/>
            <a:ext cx="5983646" cy="7482524"/>
            <a:chOff x="0" y="0"/>
            <a:chExt cx="5983644" cy="7482522"/>
          </a:xfrm>
        </p:grpSpPr>
        <p:sp>
          <p:nvSpPr>
            <p:cNvPr id="401" name="Retrieval…"/>
            <p:cNvSpPr/>
            <p:nvPr/>
          </p:nvSpPr>
          <p:spPr>
            <a:xfrm>
              <a:off x="63500" y="63500"/>
              <a:ext cx="5856645" cy="7355523"/>
            </a:xfrm>
            <a:prstGeom prst="roundRect">
              <a:avLst>
                <a:gd name="adj" fmla="val 7889"/>
              </a:avLst>
            </a:prstGeom>
            <a:solidFill>
              <a:srgbClr val="B2E7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Retrieval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MIDI dataset completed</a:t>
              </a:r>
            </a:p>
            <a:p>
              <a:pPr defTabSz="821531">
                <a:spcBef>
                  <a:spcPts val="0"/>
                </a:spcBef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Preprocessing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All training samples available</a:t>
              </a:r>
            </a:p>
            <a:p>
              <a:pPr defTabSz="821531">
                <a:spcBef>
                  <a:spcPts val="0"/>
                </a:spcBef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Training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Training pipeline coded</a:t>
              </a:r>
            </a:p>
            <a:p>
              <a:pPr defTabSz="821531">
                <a:spcBef>
                  <a:spcPts val="0"/>
                </a:spcBef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Benchmarking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Benchmarking models coded</a:t>
              </a:r>
            </a:p>
            <a:p>
              <a:pPr defTabSz="821531">
                <a:spcBef>
                  <a:spcPts val="0"/>
                </a:spcBef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  <a:p>
              <a:pPr defTabSz="821531">
                <a:spcBef>
                  <a:spcPts val="0"/>
                </a:spcBef>
                <a:defRPr spc="-58" sz="2900">
                  <a:latin typeface="Graphik Medium"/>
                  <a:ea typeface="Graphik Medium"/>
                  <a:cs typeface="Graphik Medium"/>
                  <a:sym typeface="Graphik Medium"/>
                </a:defRPr>
              </a:pPr>
              <a:r>
                <a:t>Testing</a:t>
              </a:r>
            </a:p>
            <a:p>
              <a:pPr marL="660082" indent="-469582" defTabSz="821531">
                <a:spcBef>
                  <a:spcPts val="0"/>
                </a:spcBef>
                <a:buClr>
                  <a:srgbClr val="000000"/>
                </a:buClr>
                <a:buSzPct val="15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  <a:r>
                <a:t>Linear architecture coded</a:t>
              </a:r>
            </a:p>
            <a:p>
              <a:pPr marL="469582" indent="-469582" defTabSz="821531">
                <a:spcBef>
                  <a:spcPts val="0"/>
                </a:spcBef>
                <a:buClr>
                  <a:srgbClr val="000000"/>
                </a:buClr>
                <a:buSzPct val="200000"/>
                <a:buChar char="•"/>
                <a:defRPr spc="-58" sz="2900">
                  <a:latin typeface="Graphik Light"/>
                  <a:ea typeface="Graphik Light"/>
                  <a:cs typeface="Graphik Light"/>
                  <a:sym typeface="Graphik Light"/>
                </a:defRPr>
              </a:pPr>
            </a:p>
          </p:txBody>
        </p:sp>
        <p:pic>
          <p:nvPicPr>
            <p:cNvPr id="400" name="Retrieval… RetrievalMIDI dataset completedPreprocessingAll training samples availableTrainingTraining pipeline codedBenchmarkingBenchmarking models codedTestingLinear architecture coded" descr="Retrieval… RetrievalMIDI dataset completedPreprocessingAll training samples availableTrainingTraining pipeline codedBenchmarkingBenchmarking models codedTestingLinear architecture coded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983645" cy="7482523"/>
            </a:xfrm>
            <a:prstGeom prst="rect">
              <a:avLst/>
            </a:prstGeom>
            <a:effectLst/>
          </p:spPr>
        </p:pic>
      </p:grpSp>
      <p:pic>
        <p:nvPicPr>
          <p:cNvPr id="403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7948876" y="3606426"/>
            <a:ext cx="512704" cy="366847"/>
          </a:xfrm>
          <a:prstGeom prst="rect">
            <a:avLst/>
          </a:prstGeom>
        </p:spPr>
      </p:pic>
      <p:pic>
        <p:nvPicPr>
          <p:cNvPr id="405" name="Line Line" descr="Line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15532370" y="3606426"/>
            <a:ext cx="512704" cy="366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